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D73715-4CCF-4B69-9090-EA9A3599F7E8}" type="datetimeFigureOut">
              <a:rPr lang="en-US" smtClean="0"/>
              <a:t>12/17/2015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1F2077-23E5-4D41-97E8-07CFC89B251C}" type="slidenum">
              <a:rPr lang="en-US" smtClean="0"/>
              <a:t>‹#›</a:t>
            </a:fld>
            <a:endParaRPr lang="en-US"/>
          </a:p>
        </p:txBody>
      </p:sp>
    </p:spTree>
    <p:extLst>
      <p:ext uri="{BB962C8B-B14F-4D97-AF65-F5344CB8AC3E}">
        <p14:creationId xmlns:p14="http://schemas.microsoft.com/office/powerpoint/2010/main" val="2476406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biblia.com/bible/kjv1900/Exod20.3-17#footnote4" TargetMode="External"/><Relationship Id="rId13" Type="http://schemas.openxmlformats.org/officeDocument/2006/relationships/hyperlink" Target="http://biblia.com/bible/kjv1900/Exod20.3-17#footnote9" TargetMode="External"/><Relationship Id="rId18" Type="http://schemas.openxmlformats.org/officeDocument/2006/relationships/hyperlink" Target="http://biblia.com/bible/kjv1900/Exod20.3-17#footnote14" TargetMode="External"/><Relationship Id="rId3" Type="http://schemas.openxmlformats.org/officeDocument/2006/relationships/hyperlink" Target="http://biblia.com/bible/kjv1900/Exod20.3-17" TargetMode="External"/><Relationship Id="rId21" Type="http://schemas.openxmlformats.org/officeDocument/2006/relationships/hyperlink" Target="http://biblia.com/bible/kjv1900/Exod20.3-17#footnote17" TargetMode="External"/><Relationship Id="rId7" Type="http://schemas.openxmlformats.org/officeDocument/2006/relationships/hyperlink" Target="http://biblia.com/bible/kjv1900/Exod20.3-17#footnote3" TargetMode="External"/><Relationship Id="rId12" Type="http://schemas.openxmlformats.org/officeDocument/2006/relationships/hyperlink" Target="http://biblia.com/bible/kjv1900/Exod20.3-17#footnote8" TargetMode="External"/><Relationship Id="rId17" Type="http://schemas.openxmlformats.org/officeDocument/2006/relationships/hyperlink" Target="http://biblia.com/bible/kjv1900/Exod20.3-17#footnote13" TargetMode="External"/><Relationship Id="rId2" Type="http://schemas.openxmlformats.org/officeDocument/2006/relationships/slide" Target="../slides/slide8.xml"/><Relationship Id="rId16" Type="http://schemas.openxmlformats.org/officeDocument/2006/relationships/hyperlink" Target="http://biblia.com/bible/kjv1900/Exod20.3-17#footnote12" TargetMode="External"/><Relationship Id="rId20" Type="http://schemas.openxmlformats.org/officeDocument/2006/relationships/hyperlink" Target="http://biblia.com/bible/kjv1900/Exod20.3-17#footnote16" TargetMode="External"/><Relationship Id="rId1" Type="http://schemas.openxmlformats.org/officeDocument/2006/relationships/notesMaster" Target="../notesMasters/notesMaster1.xml"/><Relationship Id="rId6" Type="http://schemas.openxmlformats.org/officeDocument/2006/relationships/hyperlink" Target="http://biblia.com/bible/kjv1900/Exod20.3-17#footnote2" TargetMode="External"/><Relationship Id="rId11" Type="http://schemas.openxmlformats.org/officeDocument/2006/relationships/hyperlink" Target="http://biblia.com/bible/kjv1900/Exod20.3-17#footnote7" TargetMode="External"/><Relationship Id="rId24" Type="http://schemas.openxmlformats.org/officeDocument/2006/relationships/hyperlink" Target="http://biblia.com/bible/kjv1900/Exod20.3-17#footnote20" TargetMode="External"/><Relationship Id="rId5" Type="http://schemas.openxmlformats.org/officeDocument/2006/relationships/hyperlink" Target="http://biblia.com/bible/kjv1900/Exod20.3-17#footnote1" TargetMode="External"/><Relationship Id="rId15" Type="http://schemas.openxmlformats.org/officeDocument/2006/relationships/hyperlink" Target="http://biblia.com/bible/kjv1900/Exod20.3-17#footnote11" TargetMode="External"/><Relationship Id="rId23" Type="http://schemas.openxmlformats.org/officeDocument/2006/relationships/hyperlink" Target="http://biblia.com/bible/kjv1900/Exod20.3-17#footnote19" TargetMode="External"/><Relationship Id="rId10" Type="http://schemas.openxmlformats.org/officeDocument/2006/relationships/hyperlink" Target="http://biblia.com/bible/kjv1900/Exod20.3-17#footnote6" TargetMode="External"/><Relationship Id="rId19" Type="http://schemas.openxmlformats.org/officeDocument/2006/relationships/hyperlink" Target="http://biblia.com/bible/kjv1900/Exod20.3-17#footnote15" TargetMode="External"/><Relationship Id="rId4" Type="http://schemas.openxmlformats.org/officeDocument/2006/relationships/hyperlink" Target="http://biblia.com/plugins/bibleverse?resourceName=kjv1900&amp;reference=Ex20.3-17" TargetMode="External"/><Relationship Id="rId9" Type="http://schemas.openxmlformats.org/officeDocument/2006/relationships/hyperlink" Target="http://biblia.com/bible/kjv1900/Exod20.3-17#footnote5" TargetMode="External"/><Relationship Id="rId14" Type="http://schemas.openxmlformats.org/officeDocument/2006/relationships/hyperlink" Target="http://biblia.com/bible/kjv1900/Exod20.3-17#footnote10" TargetMode="External"/><Relationship Id="rId22" Type="http://schemas.openxmlformats.org/officeDocument/2006/relationships/hyperlink" Target="http://biblia.com/bible/kjv1900/Exod20.3-17#footnote18"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90557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50850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00407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93927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effectLst/>
              </a:rPr>
              <a:t>Daniel 12:4 (NKJV)</a:t>
            </a:r>
          </a:p>
          <a:p>
            <a:r>
              <a:rPr lang="en-US" b="1" dirty="0" smtClean="0">
                <a:effectLst/>
              </a:rPr>
              <a:t>4 “But you, Daniel, shut up the words, and seal the book until the time of the end; many shall run to and fro, and knowledge shall increase.” </a:t>
            </a:r>
            <a:endParaRPr lang="en-US" b="1" dirty="0">
              <a:effectLst/>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03943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43085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35454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1154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051140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08533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57253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82953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9324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54326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6946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Hebrews 3:1King James Version (KJV)</a:t>
            </a:r>
          </a:p>
          <a:p>
            <a:r>
              <a:rPr lang="en-US" b="1" dirty="0" smtClean="0"/>
              <a:t>3 Wherefore, holy brethren, partakers of the heavenly calling, consider the Apostle and High Priest of our profession, Christ Jesus;</a:t>
            </a:r>
          </a:p>
          <a:p>
            <a:endParaRPr lang="en-US" b="1" dirty="0" smtClean="0"/>
          </a:p>
          <a:p>
            <a:r>
              <a:rPr lang="en-US" b="1" dirty="0" smtClean="0"/>
              <a:t>Hebrews 8:1-2King James Version (KJV)</a:t>
            </a:r>
          </a:p>
          <a:p>
            <a:r>
              <a:rPr lang="en-US" dirty="0" smtClean="0"/>
              <a:t>8</a:t>
            </a:r>
            <a:r>
              <a:rPr lang="en-US" b="1" dirty="0" smtClean="0"/>
              <a:t> Now of the things which we have spoken this is the sum: We have such an high priest, who is set on the right hand of the throne of the Majesty in the heavens;</a:t>
            </a:r>
          </a:p>
          <a:p>
            <a:r>
              <a:rPr lang="en-US" b="1" baseline="30000" dirty="0" smtClean="0"/>
              <a:t>2 </a:t>
            </a:r>
            <a:r>
              <a:rPr lang="en-US" b="1" dirty="0" smtClean="0"/>
              <a:t>A minister of the sanctuary, and of the true tabernacle, which the Lord pitched, and not man.</a:t>
            </a:r>
          </a:p>
          <a:p>
            <a:endParaRPr lang="en-US" b="1" dirty="0" smtClean="0"/>
          </a:p>
          <a:p>
            <a:r>
              <a:rPr lang="en-US" b="1" dirty="0" smtClean="0"/>
              <a:t>1 Timothy 2:5King James Version (KJV)</a:t>
            </a:r>
          </a:p>
          <a:p>
            <a:r>
              <a:rPr lang="en-US" sz="1400" b="1" baseline="30000" dirty="0" smtClean="0"/>
              <a:t>5 </a:t>
            </a:r>
            <a:r>
              <a:rPr lang="en-US" sz="1400" b="1" dirty="0" smtClean="0"/>
              <a:t>For there is one God, and one mediator between God and men, the man Christ Jesus;</a:t>
            </a:r>
          </a:p>
          <a:p>
            <a:endParaRPr lang="en-US" b="1" dirty="0" smtClean="0"/>
          </a:p>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5578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7219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Luke 5:21King James Version (KJV)</a:t>
            </a:r>
          </a:p>
          <a:p>
            <a:r>
              <a:rPr lang="en-US" b="1" baseline="30000" dirty="0" smtClean="0"/>
              <a:t>21 </a:t>
            </a:r>
            <a:r>
              <a:rPr lang="en-US" b="1" dirty="0" smtClean="0"/>
              <a:t>And the scribes and the Pharisees began to reason, saying, Who is this which </a:t>
            </a:r>
            <a:r>
              <a:rPr lang="en-US" b="1" dirty="0" err="1" smtClean="0"/>
              <a:t>speaketh</a:t>
            </a:r>
            <a:r>
              <a:rPr lang="en-US" b="1" dirty="0" smtClean="0"/>
              <a:t> blasphemies? Who can forgive sins, but God alone?</a:t>
            </a:r>
          </a:p>
          <a:p>
            <a:endParaRPr lang="en-US" b="1" dirty="0" smtClean="0"/>
          </a:p>
          <a:p>
            <a:r>
              <a:rPr lang="en-US" b="1" dirty="0" smtClean="0"/>
              <a:t>John 10:33King James Version (KJV)</a:t>
            </a:r>
          </a:p>
          <a:p>
            <a:r>
              <a:rPr lang="en-US" b="1" baseline="30000" dirty="0" smtClean="0"/>
              <a:t>33 </a:t>
            </a:r>
            <a:r>
              <a:rPr lang="en-US" b="1" dirty="0" smtClean="0"/>
              <a:t>The Jews answered him, saying, For a good work we stone thee not; but for blasphemy; and because that thou, being a man, </a:t>
            </a:r>
            <a:r>
              <a:rPr lang="en-US" b="1" dirty="0" err="1" smtClean="0"/>
              <a:t>makest</a:t>
            </a:r>
            <a:r>
              <a:rPr lang="en-US" b="1" dirty="0" smtClean="0"/>
              <a:t> thyself God.</a:t>
            </a:r>
          </a:p>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58354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39859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81927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Exodus 20:3–17 </a:t>
            </a:r>
          </a:p>
          <a:p>
            <a:r>
              <a:rPr lang="en-US" b="1" dirty="0" smtClean="0">
                <a:hlinkClick r:id="rId3"/>
              </a:rPr>
              <a:t>Embed </a:t>
            </a:r>
            <a:endParaRPr lang="en-US" b="1" dirty="0" smtClean="0"/>
          </a:p>
          <a:p>
            <a:r>
              <a:rPr lang="en-US" b="1" dirty="0" smtClean="0"/>
              <a:t>Embed This Verse</a:t>
            </a:r>
          </a:p>
          <a:p>
            <a:r>
              <a:rPr lang="en-US" b="1" dirty="0" smtClean="0"/>
              <a:t>Add this verse to your website by copying the code below. </a:t>
            </a:r>
            <a:r>
              <a:rPr lang="en-US" b="1" dirty="0" smtClean="0">
                <a:hlinkClick r:id="rId4"/>
              </a:rPr>
              <a:t>Customize</a:t>
            </a:r>
            <a:r>
              <a:rPr lang="en-US" b="1" dirty="0" smtClean="0"/>
              <a:t> </a:t>
            </a:r>
          </a:p>
          <a:p>
            <a:r>
              <a:rPr lang="en-US" b="1" baseline="30000" dirty="0" smtClean="0">
                <a:effectLst/>
              </a:rPr>
              <a:t>3 </a:t>
            </a:r>
            <a:r>
              <a:rPr lang="en-US" b="1" baseline="30000" dirty="0" err="1" smtClean="0">
                <a:effectLst/>
                <a:hlinkClick r:id="rId5"/>
              </a:rPr>
              <a:t>d</a:t>
            </a:r>
            <a:r>
              <a:rPr lang="en-US" b="1" dirty="0" err="1" smtClean="0">
                <a:effectLst/>
              </a:rPr>
              <a:t>Thou</a:t>
            </a:r>
            <a:r>
              <a:rPr lang="en-US" b="1" dirty="0" smtClean="0">
                <a:effectLst/>
              </a:rPr>
              <a:t> shalt have no other gods before me. </a:t>
            </a:r>
            <a:r>
              <a:rPr lang="en-US" b="1" baseline="30000" dirty="0" smtClean="0">
                <a:effectLst/>
              </a:rPr>
              <a:t>4 </a:t>
            </a:r>
            <a:r>
              <a:rPr lang="en-US" b="1" dirty="0" smtClean="0">
                <a:effectLst/>
              </a:rPr>
              <a:t>Thou shalt not make unto thee any </a:t>
            </a:r>
            <a:r>
              <a:rPr lang="en-US" b="1" baseline="30000" dirty="0" err="1" smtClean="0">
                <a:effectLst/>
                <a:hlinkClick r:id="rId6"/>
              </a:rPr>
              <a:t>e</a:t>
            </a:r>
            <a:r>
              <a:rPr lang="en-US" b="1" dirty="0" err="1" smtClean="0">
                <a:effectLst/>
              </a:rPr>
              <a:t>graven</a:t>
            </a:r>
            <a:r>
              <a:rPr lang="en-US" b="1" dirty="0" smtClean="0">
                <a:effectLst/>
              </a:rPr>
              <a:t> image, or any likeness </a:t>
            </a:r>
            <a:r>
              <a:rPr lang="en-US" b="1" i="1" dirty="0" smtClean="0">
                <a:effectLst/>
              </a:rPr>
              <a:t>of any thing</a:t>
            </a:r>
            <a:r>
              <a:rPr lang="en-US" b="1" dirty="0" smtClean="0">
                <a:effectLst/>
              </a:rPr>
              <a:t> that </a:t>
            </a:r>
            <a:r>
              <a:rPr lang="en-US" b="1" i="1" dirty="0" smtClean="0">
                <a:effectLst/>
              </a:rPr>
              <a:t>is</a:t>
            </a:r>
            <a:r>
              <a:rPr lang="en-US" b="1" dirty="0" smtClean="0">
                <a:effectLst/>
              </a:rPr>
              <a:t> in heaven above, or that </a:t>
            </a:r>
            <a:r>
              <a:rPr lang="en-US" b="1" i="1" dirty="0" smtClean="0">
                <a:effectLst/>
              </a:rPr>
              <a:t>is</a:t>
            </a:r>
            <a:r>
              <a:rPr lang="en-US" b="1" dirty="0" smtClean="0">
                <a:effectLst/>
              </a:rPr>
              <a:t> in the earth beneath, or that </a:t>
            </a:r>
            <a:r>
              <a:rPr lang="en-US" b="1" i="1" dirty="0" smtClean="0">
                <a:effectLst/>
              </a:rPr>
              <a:t>is</a:t>
            </a:r>
            <a:r>
              <a:rPr lang="en-US" b="1" dirty="0" smtClean="0">
                <a:effectLst/>
              </a:rPr>
              <a:t> in the water under the earth: </a:t>
            </a:r>
            <a:r>
              <a:rPr lang="en-US" b="1" baseline="30000" dirty="0" smtClean="0">
                <a:effectLst/>
              </a:rPr>
              <a:t>5 </a:t>
            </a:r>
            <a:r>
              <a:rPr lang="en-US" b="1" baseline="30000" dirty="0" err="1" smtClean="0">
                <a:effectLst/>
                <a:hlinkClick r:id="rId7"/>
              </a:rPr>
              <a:t>f</a:t>
            </a:r>
            <a:r>
              <a:rPr lang="en-US" b="1" dirty="0" err="1" smtClean="0">
                <a:effectLst/>
              </a:rPr>
              <a:t>Thou</a:t>
            </a:r>
            <a:r>
              <a:rPr lang="en-US" b="1" dirty="0" smtClean="0">
                <a:effectLst/>
              </a:rPr>
              <a:t> shalt not bow down thyself to them, nor serve them: for I the </a:t>
            </a:r>
            <a:r>
              <a:rPr lang="en-US" b="1" cap="small" dirty="0" smtClean="0">
                <a:effectLst/>
              </a:rPr>
              <a:t>Lord</a:t>
            </a:r>
            <a:r>
              <a:rPr lang="en-US" b="1" dirty="0" smtClean="0">
                <a:effectLst/>
              </a:rPr>
              <a:t> thy God </a:t>
            </a:r>
            <a:r>
              <a:rPr lang="en-US" b="1" i="1" dirty="0" smtClean="0">
                <a:effectLst/>
              </a:rPr>
              <a:t>am</a:t>
            </a:r>
            <a:r>
              <a:rPr lang="en-US" b="1" dirty="0" smtClean="0">
                <a:effectLst/>
              </a:rPr>
              <a:t> </a:t>
            </a:r>
            <a:r>
              <a:rPr lang="en-US" b="1" baseline="30000" dirty="0" err="1" smtClean="0">
                <a:effectLst/>
                <a:hlinkClick r:id="rId8"/>
              </a:rPr>
              <a:t>g</a:t>
            </a:r>
            <a:r>
              <a:rPr lang="en-US" b="1" dirty="0" err="1" smtClean="0">
                <a:effectLst/>
              </a:rPr>
              <a:t>a</a:t>
            </a:r>
            <a:r>
              <a:rPr lang="en-US" b="1" dirty="0" smtClean="0">
                <a:effectLst/>
              </a:rPr>
              <a:t> jealous God, </a:t>
            </a:r>
            <a:r>
              <a:rPr lang="en-US" b="1" baseline="30000" dirty="0" err="1" smtClean="0">
                <a:effectLst/>
                <a:hlinkClick r:id="rId9"/>
              </a:rPr>
              <a:t>h</a:t>
            </a:r>
            <a:r>
              <a:rPr lang="en-US" b="1" dirty="0" err="1" smtClean="0">
                <a:effectLst/>
              </a:rPr>
              <a:t>visiting</a:t>
            </a:r>
            <a:r>
              <a:rPr lang="en-US" b="1" dirty="0" smtClean="0">
                <a:effectLst/>
              </a:rPr>
              <a:t> the iniquity of the fathers upon the children unto the third and fourth </a:t>
            </a:r>
            <a:r>
              <a:rPr lang="en-US" b="1" i="1" dirty="0" smtClean="0">
                <a:effectLst/>
              </a:rPr>
              <a:t>generation</a:t>
            </a:r>
            <a:r>
              <a:rPr lang="en-US" b="1" dirty="0" smtClean="0">
                <a:effectLst/>
              </a:rPr>
              <a:t> of them that hate me; </a:t>
            </a:r>
            <a:r>
              <a:rPr lang="en-US" b="1" baseline="30000" dirty="0" smtClean="0">
                <a:effectLst/>
              </a:rPr>
              <a:t>6 </a:t>
            </a:r>
            <a:r>
              <a:rPr lang="en-US" b="1" dirty="0" smtClean="0">
                <a:effectLst/>
              </a:rPr>
              <a:t>And </a:t>
            </a:r>
            <a:r>
              <a:rPr lang="en-US" b="1" baseline="30000" dirty="0" err="1" smtClean="0">
                <a:effectLst/>
                <a:hlinkClick r:id="rId10"/>
              </a:rPr>
              <a:t>i</a:t>
            </a:r>
            <a:r>
              <a:rPr lang="en-US" b="1" dirty="0" err="1" smtClean="0">
                <a:effectLst/>
              </a:rPr>
              <a:t>shewing</a:t>
            </a:r>
            <a:r>
              <a:rPr lang="en-US" b="1" dirty="0" smtClean="0">
                <a:effectLst/>
              </a:rPr>
              <a:t> mercy unto thousands of them that love me, and keep my commandments. </a:t>
            </a:r>
            <a:r>
              <a:rPr lang="en-US" b="1" baseline="30000" dirty="0" smtClean="0">
                <a:effectLst/>
              </a:rPr>
              <a:t>7 </a:t>
            </a:r>
            <a:r>
              <a:rPr lang="en-US" b="1" baseline="30000" dirty="0" err="1" smtClean="0">
                <a:effectLst/>
                <a:hlinkClick r:id="rId11"/>
              </a:rPr>
              <a:t>k</a:t>
            </a:r>
            <a:r>
              <a:rPr lang="en-US" b="1" dirty="0" err="1" smtClean="0">
                <a:effectLst/>
              </a:rPr>
              <a:t>Thou</a:t>
            </a:r>
            <a:r>
              <a:rPr lang="en-US" b="1" dirty="0" smtClean="0">
                <a:effectLst/>
              </a:rPr>
              <a:t> shalt not take the name of the </a:t>
            </a:r>
            <a:r>
              <a:rPr lang="en-US" b="1" cap="small" dirty="0" smtClean="0">
                <a:effectLst/>
              </a:rPr>
              <a:t>Lord</a:t>
            </a:r>
            <a:r>
              <a:rPr lang="en-US" b="1" dirty="0" smtClean="0">
                <a:effectLst/>
              </a:rPr>
              <a:t> thy God in vain; for the </a:t>
            </a:r>
            <a:r>
              <a:rPr lang="en-US" b="1" cap="small" dirty="0" smtClean="0">
                <a:effectLst/>
              </a:rPr>
              <a:t>Lord</a:t>
            </a:r>
            <a:r>
              <a:rPr lang="en-US" b="1" dirty="0" smtClean="0">
                <a:effectLst/>
              </a:rPr>
              <a:t> will not hold him guiltless that taketh his name in vain. </a:t>
            </a:r>
            <a:r>
              <a:rPr lang="en-US" b="1" baseline="30000" dirty="0" smtClean="0">
                <a:effectLst/>
              </a:rPr>
              <a:t>8 </a:t>
            </a:r>
            <a:r>
              <a:rPr lang="en-US" b="1" baseline="30000" dirty="0" err="1" smtClean="0">
                <a:effectLst/>
                <a:hlinkClick r:id="rId12"/>
              </a:rPr>
              <a:t>l</a:t>
            </a:r>
            <a:r>
              <a:rPr lang="en-US" b="1" dirty="0" err="1" smtClean="0">
                <a:effectLst/>
              </a:rPr>
              <a:t>Remember</a:t>
            </a:r>
            <a:r>
              <a:rPr lang="en-US" b="1" dirty="0" smtClean="0">
                <a:effectLst/>
              </a:rPr>
              <a:t> the </a:t>
            </a:r>
            <a:r>
              <a:rPr lang="en-US" b="1" dirty="0" err="1" smtClean="0">
                <a:effectLst/>
              </a:rPr>
              <a:t>sabbath</a:t>
            </a:r>
            <a:r>
              <a:rPr lang="en-US" b="1" dirty="0" smtClean="0">
                <a:effectLst/>
              </a:rPr>
              <a:t> day, to keep it holy. </a:t>
            </a:r>
            <a:r>
              <a:rPr lang="en-US" b="1" baseline="30000" dirty="0" smtClean="0">
                <a:effectLst/>
              </a:rPr>
              <a:t>9 </a:t>
            </a:r>
            <a:r>
              <a:rPr lang="en-US" b="1" baseline="30000" dirty="0" err="1" smtClean="0">
                <a:effectLst/>
                <a:hlinkClick r:id="rId13"/>
              </a:rPr>
              <a:t>m</a:t>
            </a:r>
            <a:r>
              <a:rPr lang="en-US" b="1" dirty="0" err="1" smtClean="0">
                <a:effectLst/>
              </a:rPr>
              <a:t>Six</a:t>
            </a:r>
            <a:r>
              <a:rPr lang="en-US" b="1" dirty="0" smtClean="0">
                <a:effectLst/>
              </a:rPr>
              <a:t> days shalt thou </a:t>
            </a:r>
            <a:r>
              <a:rPr lang="en-US" b="1" dirty="0" err="1" smtClean="0">
                <a:effectLst/>
              </a:rPr>
              <a:t>labour</a:t>
            </a:r>
            <a:r>
              <a:rPr lang="en-US" b="1" dirty="0" smtClean="0">
                <a:effectLst/>
              </a:rPr>
              <a:t>, and do all thy work: </a:t>
            </a:r>
            <a:r>
              <a:rPr lang="en-US" b="1" baseline="30000" dirty="0" smtClean="0">
                <a:effectLst/>
              </a:rPr>
              <a:t>10 </a:t>
            </a:r>
            <a:r>
              <a:rPr lang="en-US" b="1" dirty="0" smtClean="0">
                <a:effectLst/>
              </a:rPr>
              <a:t>But the seventh day </a:t>
            </a:r>
            <a:r>
              <a:rPr lang="en-US" b="1" i="1" dirty="0" smtClean="0">
                <a:effectLst/>
              </a:rPr>
              <a:t>is</a:t>
            </a:r>
            <a:r>
              <a:rPr lang="en-US" b="1" dirty="0" smtClean="0">
                <a:effectLst/>
              </a:rPr>
              <a:t> the </a:t>
            </a:r>
            <a:r>
              <a:rPr lang="en-US" b="1" dirty="0" err="1" smtClean="0">
                <a:effectLst/>
              </a:rPr>
              <a:t>sabbath</a:t>
            </a:r>
            <a:r>
              <a:rPr lang="en-US" b="1" dirty="0" smtClean="0">
                <a:effectLst/>
              </a:rPr>
              <a:t> of the </a:t>
            </a:r>
            <a:r>
              <a:rPr lang="en-US" b="1" cap="small" dirty="0" smtClean="0">
                <a:effectLst/>
              </a:rPr>
              <a:t>Lord</a:t>
            </a:r>
            <a:r>
              <a:rPr lang="en-US" b="1" dirty="0" smtClean="0">
                <a:effectLst/>
              </a:rPr>
              <a:t> thy God: </a:t>
            </a:r>
            <a:r>
              <a:rPr lang="en-US" b="1" i="1" dirty="0" smtClean="0">
                <a:effectLst/>
              </a:rPr>
              <a:t>in it</a:t>
            </a:r>
            <a:r>
              <a:rPr lang="en-US" b="1" dirty="0" smtClean="0">
                <a:effectLst/>
              </a:rPr>
              <a:t> thou shalt not do any work, thou, nor thy son, nor thy daughter, thy manservant, nor thy maidservant, nor thy cattle, </a:t>
            </a:r>
            <a:r>
              <a:rPr lang="en-US" b="1" baseline="30000" dirty="0" err="1" smtClean="0">
                <a:effectLst/>
                <a:hlinkClick r:id="rId14"/>
              </a:rPr>
              <a:t>n</a:t>
            </a:r>
            <a:r>
              <a:rPr lang="en-US" b="1" dirty="0" err="1" smtClean="0">
                <a:effectLst/>
              </a:rPr>
              <a:t>nor</a:t>
            </a:r>
            <a:r>
              <a:rPr lang="en-US" b="1" dirty="0" smtClean="0">
                <a:effectLst/>
              </a:rPr>
              <a:t> thy stranger that </a:t>
            </a:r>
            <a:r>
              <a:rPr lang="en-US" b="1" i="1" dirty="0" smtClean="0">
                <a:effectLst/>
              </a:rPr>
              <a:t>is</a:t>
            </a:r>
            <a:r>
              <a:rPr lang="en-US" b="1" dirty="0" smtClean="0">
                <a:effectLst/>
              </a:rPr>
              <a:t> within thy gates: </a:t>
            </a:r>
            <a:r>
              <a:rPr lang="en-US" b="1" baseline="30000" dirty="0" smtClean="0">
                <a:effectLst/>
              </a:rPr>
              <a:t>11 </a:t>
            </a:r>
            <a:r>
              <a:rPr lang="en-US" b="1" dirty="0" smtClean="0">
                <a:effectLst/>
              </a:rPr>
              <a:t>For </a:t>
            </a:r>
            <a:r>
              <a:rPr lang="en-US" b="1" baseline="30000" dirty="0" err="1" smtClean="0">
                <a:effectLst/>
                <a:hlinkClick r:id="rId15"/>
              </a:rPr>
              <a:t>o</a:t>
            </a:r>
            <a:r>
              <a:rPr lang="en-US" b="1" i="1" dirty="0" err="1" smtClean="0">
                <a:effectLst/>
              </a:rPr>
              <a:t>in</a:t>
            </a:r>
            <a:r>
              <a:rPr lang="en-US" b="1" dirty="0" smtClean="0">
                <a:effectLst/>
              </a:rPr>
              <a:t> six days the </a:t>
            </a:r>
            <a:r>
              <a:rPr lang="en-US" b="1" cap="small" dirty="0" smtClean="0">
                <a:effectLst/>
              </a:rPr>
              <a:t>Lord</a:t>
            </a:r>
            <a:r>
              <a:rPr lang="en-US" b="1" dirty="0" smtClean="0">
                <a:effectLst/>
              </a:rPr>
              <a:t> made heaven and earth, the sea, and all that in them </a:t>
            </a:r>
            <a:r>
              <a:rPr lang="en-US" b="1" i="1" dirty="0" smtClean="0">
                <a:effectLst/>
              </a:rPr>
              <a:t>is</a:t>
            </a:r>
            <a:r>
              <a:rPr lang="en-US" b="1" dirty="0" smtClean="0">
                <a:effectLst/>
              </a:rPr>
              <a:t>, and rested the seventh day: wherefore the </a:t>
            </a:r>
            <a:r>
              <a:rPr lang="en-US" b="1" cap="small" dirty="0" smtClean="0">
                <a:effectLst/>
              </a:rPr>
              <a:t>Lord</a:t>
            </a:r>
            <a:r>
              <a:rPr lang="en-US" b="1" dirty="0" smtClean="0">
                <a:effectLst/>
              </a:rPr>
              <a:t> blessed the </a:t>
            </a:r>
            <a:r>
              <a:rPr lang="en-US" b="1" dirty="0" err="1" smtClean="0">
                <a:effectLst/>
              </a:rPr>
              <a:t>sabbath</a:t>
            </a:r>
            <a:r>
              <a:rPr lang="en-US" b="1" dirty="0" smtClean="0">
                <a:effectLst/>
              </a:rPr>
              <a:t> day, and hallowed it. </a:t>
            </a:r>
            <a:r>
              <a:rPr lang="en-US" b="1" baseline="30000" dirty="0" smtClean="0">
                <a:effectLst/>
              </a:rPr>
              <a:t>12 </a:t>
            </a:r>
            <a:r>
              <a:rPr lang="en-US" b="1" baseline="30000" dirty="0" err="1" smtClean="0">
                <a:effectLst/>
                <a:hlinkClick r:id="rId16"/>
              </a:rPr>
              <a:t>p</a:t>
            </a:r>
            <a:r>
              <a:rPr lang="en-US" b="1" dirty="0" err="1" smtClean="0">
                <a:effectLst/>
              </a:rPr>
              <a:t>Honour</a:t>
            </a:r>
            <a:r>
              <a:rPr lang="en-US" b="1" dirty="0" smtClean="0">
                <a:effectLst/>
              </a:rPr>
              <a:t> thy father and thy mother: </a:t>
            </a:r>
            <a:r>
              <a:rPr lang="en-US" b="1" baseline="30000" dirty="0" err="1" smtClean="0">
                <a:effectLst/>
                <a:hlinkClick r:id="rId17"/>
              </a:rPr>
              <a:t>q</a:t>
            </a:r>
            <a:r>
              <a:rPr lang="en-US" b="1" dirty="0" err="1" smtClean="0">
                <a:effectLst/>
              </a:rPr>
              <a:t>that</a:t>
            </a:r>
            <a:r>
              <a:rPr lang="en-US" b="1" dirty="0" smtClean="0">
                <a:effectLst/>
              </a:rPr>
              <a:t> thy days may be long upon the land which the </a:t>
            </a:r>
            <a:r>
              <a:rPr lang="en-US" b="1" cap="small" dirty="0" smtClean="0">
                <a:effectLst/>
              </a:rPr>
              <a:t>Lord</a:t>
            </a:r>
            <a:r>
              <a:rPr lang="en-US" b="1" dirty="0" smtClean="0">
                <a:effectLst/>
              </a:rPr>
              <a:t> thy God giveth thee. </a:t>
            </a:r>
            <a:r>
              <a:rPr lang="en-US" b="1" baseline="30000" dirty="0" smtClean="0">
                <a:effectLst/>
              </a:rPr>
              <a:t>13 </a:t>
            </a:r>
            <a:r>
              <a:rPr lang="en-US" b="1" baseline="30000" dirty="0" err="1" smtClean="0">
                <a:effectLst/>
                <a:hlinkClick r:id="rId18"/>
              </a:rPr>
              <a:t>r</a:t>
            </a:r>
            <a:r>
              <a:rPr lang="en-US" b="1" dirty="0" err="1" smtClean="0">
                <a:effectLst/>
              </a:rPr>
              <a:t>Thou</a:t>
            </a:r>
            <a:r>
              <a:rPr lang="en-US" b="1" dirty="0" smtClean="0">
                <a:effectLst/>
              </a:rPr>
              <a:t> shalt not kill. </a:t>
            </a:r>
            <a:r>
              <a:rPr lang="en-US" b="1" baseline="30000" dirty="0" smtClean="0">
                <a:effectLst/>
              </a:rPr>
              <a:t>14 </a:t>
            </a:r>
            <a:r>
              <a:rPr lang="en-US" b="1" baseline="30000" dirty="0" err="1" smtClean="0">
                <a:effectLst/>
                <a:hlinkClick r:id="rId19"/>
              </a:rPr>
              <a:t>s</a:t>
            </a:r>
            <a:r>
              <a:rPr lang="en-US" b="1" dirty="0" err="1" smtClean="0">
                <a:effectLst/>
              </a:rPr>
              <a:t>Thou</a:t>
            </a:r>
            <a:r>
              <a:rPr lang="en-US" b="1" dirty="0" smtClean="0">
                <a:effectLst/>
              </a:rPr>
              <a:t> shalt not commit adultery. </a:t>
            </a:r>
            <a:r>
              <a:rPr lang="en-US" b="1" baseline="30000" dirty="0" smtClean="0">
                <a:effectLst/>
              </a:rPr>
              <a:t>15 </a:t>
            </a:r>
            <a:r>
              <a:rPr lang="en-US" b="1" baseline="30000" dirty="0" err="1" smtClean="0">
                <a:effectLst/>
                <a:hlinkClick r:id="rId20"/>
              </a:rPr>
              <a:t>t</a:t>
            </a:r>
            <a:r>
              <a:rPr lang="en-US" b="1" dirty="0" err="1" smtClean="0">
                <a:effectLst/>
              </a:rPr>
              <a:t>Thou</a:t>
            </a:r>
            <a:r>
              <a:rPr lang="en-US" b="1" dirty="0" smtClean="0">
                <a:effectLst/>
              </a:rPr>
              <a:t> shalt not steal. </a:t>
            </a:r>
            <a:r>
              <a:rPr lang="en-US" b="1" baseline="30000" dirty="0" smtClean="0">
                <a:effectLst/>
              </a:rPr>
              <a:t>16 </a:t>
            </a:r>
            <a:r>
              <a:rPr lang="en-US" b="1" baseline="30000" dirty="0" err="1" smtClean="0">
                <a:effectLst/>
                <a:hlinkClick r:id="rId21"/>
              </a:rPr>
              <a:t>u</a:t>
            </a:r>
            <a:r>
              <a:rPr lang="en-US" b="1" dirty="0" err="1" smtClean="0">
                <a:effectLst/>
              </a:rPr>
              <a:t>Thou</a:t>
            </a:r>
            <a:r>
              <a:rPr lang="en-US" b="1" dirty="0" smtClean="0">
                <a:effectLst/>
              </a:rPr>
              <a:t> shalt not bear false witness against thy </a:t>
            </a:r>
            <a:r>
              <a:rPr lang="en-US" b="1" dirty="0" err="1" smtClean="0">
                <a:effectLst/>
              </a:rPr>
              <a:t>neighbour</a:t>
            </a:r>
            <a:r>
              <a:rPr lang="en-US" b="1" dirty="0" smtClean="0">
                <a:effectLst/>
              </a:rPr>
              <a:t>. </a:t>
            </a:r>
            <a:r>
              <a:rPr lang="en-US" b="1" baseline="30000" dirty="0" smtClean="0">
                <a:effectLst/>
              </a:rPr>
              <a:t>17 </a:t>
            </a:r>
            <a:r>
              <a:rPr lang="en-US" b="1" baseline="30000" dirty="0" err="1" smtClean="0">
                <a:effectLst/>
                <a:hlinkClick r:id="rId22"/>
              </a:rPr>
              <a:t>w</a:t>
            </a:r>
            <a:r>
              <a:rPr lang="en-US" b="1" dirty="0" err="1" smtClean="0">
                <a:effectLst/>
              </a:rPr>
              <a:t>Thou</a:t>
            </a:r>
            <a:r>
              <a:rPr lang="en-US" b="1" dirty="0" smtClean="0">
                <a:effectLst/>
              </a:rPr>
              <a:t> shalt not covet </a:t>
            </a:r>
            <a:r>
              <a:rPr lang="en-US" b="1" baseline="30000" dirty="0" err="1" smtClean="0">
                <a:effectLst/>
                <a:hlinkClick r:id="rId23"/>
              </a:rPr>
              <a:t>x</a:t>
            </a:r>
            <a:r>
              <a:rPr lang="en-US" b="1" dirty="0" err="1" smtClean="0">
                <a:effectLst/>
              </a:rPr>
              <a:t>thy</a:t>
            </a:r>
            <a:r>
              <a:rPr lang="en-US" b="1" dirty="0" smtClean="0">
                <a:effectLst/>
              </a:rPr>
              <a:t> </a:t>
            </a:r>
            <a:r>
              <a:rPr lang="en-US" b="1" dirty="0" err="1" smtClean="0">
                <a:effectLst/>
              </a:rPr>
              <a:t>neighbour’s</a:t>
            </a:r>
            <a:r>
              <a:rPr lang="en-US" b="1" dirty="0" smtClean="0">
                <a:effectLst/>
              </a:rPr>
              <a:t> house, </a:t>
            </a:r>
            <a:r>
              <a:rPr lang="en-US" b="1" baseline="30000" dirty="0" err="1" smtClean="0">
                <a:effectLst/>
                <a:hlinkClick r:id="rId24"/>
              </a:rPr>
              <a:t>y</a:t>
            </a:r>
            <a:r>
              <a:rPr lang="en-US" b="1" dirty="0" err="1" smtClean="0">
                <a:effectLst/>
              </a:rPr>
              <a:t>thou</a:t>
            </a:r>
            <a:r>
              <a:rPr lang="en-US" b="1" dirty="0" smtClean="0">
                <a:effectLst/>
              </a:rPr>
              <a:t> shalt not covet thy </a:t>
            </a:r>
            <a:r>
              <a:rPr lang="en-US" b="1" dirty="0" err="1" smtClean="0">
                <a:effectLst/>
              </a:rPr>
              <a:t>neighbour’s</a:t>
            </a:r>
            <a:r>
              <a:rPr lang="en-US" b="1" dirty="0" smtClean="0">
                <a:effectLst/>
              </a:rPr>
              <a:t> wife, nor his manservant, nor his maidservant, nor his ox, nor his ass, nor any thing that </a:t>
            </a:r>
            <a:r>
              <a:rPr lang="en-US" b="1" i="1" dirty="0" smtClean="0">
                <a:effectLst/>
              </a:rPr>
              <a:t>is</a:t>
            </a:r>
            <a:r>
              <a:rPr lang="en-US" b="1" dirty="0" smtClean="0">
                <a:effectLst/>
              </a:rPr>
              <a:t> thy </a:t>
            </a:r>
            <a:r>
              <a:rPr lang="en-US" b="1" dirty="0" err="1" smtClean="0">
                <a:effectLst/>
              </a:rPr>
              <a:t>neighbour’s</a:t>
            </a:r>
            <a:r>
              <a:rPr lang="en-US" b="1" dirty="0" smtClean="0">
                <a:effectLst/>
              </a:rPr>
              <a:t>. </a:t>
            </a:r>
            <a:endParaRPr lang="en-US" b="1" dirty="0">
              <a:effectLst/>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38912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0848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12/17/2015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7179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12/17/2015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82806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12/17/2015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6788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12/17/2015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9380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12/17/2015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7585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12/17/2015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5207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12/17/2015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4443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12/17/2015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7732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12/17/2015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695069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12/17/2015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57818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12/17/2015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61480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12/17/2015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241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biblia.com/bible/nkjv/Daniel%2012.4"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biblia.com/bible/nkjv/Hebrews%203.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biblia.com/bible/nkjv/1%20Timothy%202.5" TargetMode="External"/><Relationship Id="rId5" Type="http://schemas.openxmlformats.org/officeDocument/2006/relationships/hyperlink" Target="http://biblia.com/bible/nkjv/Hebrews%208.2" TargetMode="External"/><Relationship Id="rId4" Type="http://schemas.openxmlformats.org/officeDocument/2006/relationships/hyperlink" Target="http://biblia.com/bible/nkjv/Hebrews%208.1"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biblia.com/bible/nkjv/Luke%205.21"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biblia.com/bible/nkjv/John%2010.3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biblia.com/bible/nkjv/Exodus%2020.3-17"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25778" y="654756"/>
            <a:ext cx="11661422" cy="510909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smtClean="0">
                <a:ln>
                  <a:noFill/>
                </a:ln>
                <a:solidFill>
                  <a:srgbClr val="FFFF00"/>
                </a:solidFill>
                <a:effectLst/>
                <a:uLnTx/>
                <a:uFillTx/>
                <a:latin typeface="Calibri" panose="020F0502020204030204"/>
                <a:ea typeface="+mn-ea"/>
                <a:cs typeface="+mn-cs"/>
              </a:rPr>
              <a:t>WE WILL CONTINUE WHERE WE LEFT OFF IN OUR STUDY 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500" b="1" i="0" u="none" strike="noStrike" kern="1200" cap="none" spc="0" normalizeH="0" baseline="0" noProof="0" dirty="0" smtClean="0">
                <a:ln>
                  <a:noFill/>
                </a:ln>
                <a:solidFill>
                  <a:srgbClr val="FFFF00"/>
                </a:solidFill>
                <a:effectLst/>
                <a:uLnTx/>
                <a:uFillTx/>
                <a:latin typeface="Calibri" panose="020F0502020204030204"/>
                <a:ea typeface="+mn-ea"/>
                <a:cs typeface="+mn-cs"/>
              </a:rPr>
              <a:t>THE</a:t>
            </a:r>
            <a:r>
              <a:rPr kumimoji="0" lang="en-US" sz="9600" b="1" i="0" u="none" strike="noStrike" kern="1200" cap="none" spc="0" normalizeH="0" baseline="0" noProof="0" dirty="0" smtClean="0">
                <a:ln>
                  <a:noFill/>
                </a:ln>
                <a:solidFill>
                  <a:srgbClr val="FFFF00"/>
                </a:solidFill>
                <a:effectLst/>
                <a:uLnTx/>
                <a:uFillTx/>
                <a:latin typeface="Calibri" panose="020F0502020204030204"/>
                <a:ea typeface="+mn-ea"/>
                <a:cs typeface="+mn-cs"/>
              </a:rPr>
              <a:t> </a:t>
            </a:r>
            <a:r>
              <a:rPr kumimoji="0" lang="en-US" sz="11500" b="1" i="0" u="none" strike="noStrike" kern="1200" cap="none" spc="0" normalizeH="0" baseline="0" noProof="0" dirty="0" smtClean="0">
                <a:ln>
                  <a:noFill/>
                </a:ln>
                <a:solidFill>
                  <a:srgbClr val="FFFF00"/>
                </a:solidFill>
                <a:effectLst/>
                <a:uLnTx/>
                <a:uFillTx/>
                <a:latin typeface="Calibri" panose="020F0502020204030204"/>
                <a:ea typeface="+mn-ea"/>
                <a:cs typeface="+mn-cs"/>
              </a:rPr>
              <a:t>SPIRIT OF ANTICHRIST</a:t>
            </a:r>
            <a:endParaRPr kumimoji="0" lang="en-US" sz="11500" b="1" i="0"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1207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Rectangle 1"/>
          <p:cNvSpPr/>
          <p:nvPr/>
        </p:nvSpPr>
        <p:spPr>
          <a:xfrm>
            <a:off x="276726" y="0"/>
            <a:ext cx="11778916" cy="698652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sng" strike="noStrike" kern="1200" cap="none" spc="0" normalizeH="0" baseline="0" noProof="0" dirty="0">
                <a:ln>
                  <a:noFill/>
                </a:ln>
                <a:solidFill>
                  <a:srgbClr val="0000FF"/>
                </a:solidFill>
                <a:effectLst/>
                <a:uLnTx/>
                <a:uFillTx/>
                <a:latin typeface="Calibri" panose="020F0502020204030204"/>
                <a:ea typeface="+mn-ea"/>
                <a:cs typeface="+mn-cs"/>
              </a:rPr>
              <a:t>Words of Care and </a:t>
            </a:r>
            <a:r>
              <a:rPr kumimoji="0" lang="en-US" sz="4400" b="1" i="0" u="sng" strike="noStrike" kern="1200" cap="none" spc="0" normalizeH="0" baseline="0" noProof="0" dirty="0" smtClean="0">
                <a:ln>
                  <a:noFill/>
                </a:ln>
                <a:solidFill>
                  <a:srgbClr val="0000FF"/>
                </a:solidFill>
                <a:effectLst/>
                <a:uLnTx/>
                <a:uFillTx/>
                <a:latin typeface="Calibri" panose="020F0502020204030204"/>
                <a:ea typeface="+mn-ea"/>
                <a:cs typeface="+mn-cs"/>
              </a:rPr>
              <a:t>Concern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FF00"/>
                </a:solidFill>
                <a:effectLst/>
                <a:uLnTx/>
                <a:uFillTx/>
                <a:latin typeface="Calibri" panose="020F0502020204030204"/>
                <a:ea typeface="+mn-ea"/>
                <a:cs typeface="+mn-cs"/>
              </a:rPr>
              <a:t>Lest </a:t>
            </a:r>
            <a:r>
              <a:rPr kumimoji="0" lang="en-US" sz="4000" b="1" i="0" u="none" strike="noStrike" kern="1200" cap="none" spc="0" normalizeH="0" baseline="0" noProof="0" dirty="0">
                <a:ln>
                  <a:noFill/>
                </a:ln>
                <a:solidFill>
                  <a:srgbClr val="FFFF00"/>
                </a:solidFill>
                <a:effectLst/>
                <a:uLnTx/>
                <a:uFillTx/>
                <a:latin typeface="Calibri" panose="020F0502020204030204"/>
                <a:ea typeface="+mn-ea"/>
                <a:cs typeface="+mn-cs"/>
              </a:rPr>
              <a:t>some should think </a:t>
            </a:r>
            <a:r>
              <a:rPr kumimoji="0" lang="en-US" sz="4000" b="1" i="0" u="none" strike="noStrike" kern="1200" cap="none" spc="0" normalizeH="0" baseline="0" noProof="0" dirty="0" smtClean="0">
                <a:ln>
                  <a:noFill/>
                </a:ln>
                <a:solidFill>
                  <a:srgbClr val="FFFF00"/>
                </a:solidFill>
                <a:effectLst/>
                <a:uLnTx/>
                <a:uFillTx/>
                <a:latin typeface="Calibri" panose="020F0502020204030204"/>
                <a:ea typeface="+mn-ea"/>
                <a:cs typeface="+mn-cs"/>
              </a:rPr>
              <a:t>that this is an attack against fellow </a:t>
            </a:r>
            <a:r>
              <a:rPr kumimoji="0" lang="en-US" sz="4000" b="1" i="0" u="none" strike="noStrike" kern="1200" cap="none" spc="0" normalizeH="0" baseline="0" noProof="0" dirty="0">
                <a:ln>
                  <a:noFill/>
                </a:ln>
                <a:solidFill>
                  <a:srgbClr val="FFFF00"/>
                </a:solidFill>
                <a:effectLst/>
                <a:uLnTx/>
                <a:uFillTx/>
                <a:latin typeface="Calibri" panose="020F0502020204030204"/>
                <a:ea typeface="+mn-ea"/>
                <a:cs typeface="+mn-cs"/>
              </a:rPr>
              <a:t>Christians by identifying this little-horn power, please keep in mind that the prophecy is aimed at a system and not individuals. There are sincere, devout Christians in all churches, including the Catholic faith. Daniel chapter 7 is simply a message of judgment and correction upon a large religious institution which </a:t>
            </a:r>
            <a:r>
              <a:rPr kumimoji="0" lang="en-US" sz="4000" b="1" i="0" u="none" strike="noStrike" kern="1200" cap="none" spc="0" normalizeH="0" baseline="0" noProof="0" dirty="0" smtClean="0">
                <a:ln>
                  <a:noFill/>
                </a:ln>
                <a:solidFill>
                  <a:srgbClr val="FFFF00"/>
                </a:solidFill>
                <a:effectLst/>
                <a:uLnTx/>
                <a:uFillTx/>
                <a:latin typeface="Calibri" panose="020F0502020204030204"/>
                <a:ea typeface="+mn-ea"/>
                <a:cs typeface="+mn-cs"/>
              </a:rPr>
              <a:t>is compromised </a:t>
            </a:r>
            <a:r>
              <a:rPr kumimoji="0" lang="en-US" sz="4000" b="1" i="0" u="none" strike="noStrike" kern="1200" cap="none" spc="0" normalizeH="0" baseline="0" noProof="0" dirty="0">
                <a:ln>
                  <a:noFill/>
                </a:ln>
                <a:solidFill>
                  <a:srgbClr val="FFFF00"/>
                </a:solidFill>
                <a:effectLst/>
                <a:uLnTx/>
                <a:uFillTx/>
                <a:latin typeface="Calibri" panose="020F0502020204030204"/>
                <a:ea typeface="+mn-ea"/>
                <a:cs typeface="+mn-cs"/>
              </a:rPr>
              <a:t>with paganism, like so many other churches that arose after her.</a:t>
            </a:r>
            <a:br>
              <a:rPr kumimoji="0" lang="en-US" sz="4000" b="1" i="0" u="none" strike="noStrike" kern="1200" cap="none" spc="0" normalizeH="0" baseline="0" noProof="0" dirty="0">
                <a:ln>
                  <a:noFill/>
                </a:ln>
                <a:solidFill>
                  <a:srgbClr val="FFFF00"/>
                </a:solidFill>
                <a:effectLst/>
                <a:uLnTx/>
                <a:uFillTx/>
                <a:latin typeface="Calibri" panose="020F0502020204030204"/>
                <a:ea typeface="+mn-ea"/>
                <a:cs typeface="+mn-cs"/>
              </a:rPr>
            </a:br>
            <a:endParaRPr kumimoji="0" lang="en-US" sz="4400" b="1" i="0"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0315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iterate type="lt">
                                    <p:tmPct val="10000"/>
                                  </p:iterate>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Rectangle 1"/>
          <p:cNvSpPr/>
          <p:nvPr/>
        </p:nvSpPr>
        <p:spPr>
          <a:xfrm>
            <a:off x="397042" y="369215"/>
            <a:ext cx="11622505" cy="618630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FFFF00"/>
                </a:solidFill>
                <a:effectLst/>
                <a:uLnTx/>
                <a:uFillTx/>
                <a:latin typeface="Calibri" panose="020F0502020204030204"/>
                <a:ea typeface="+mn-ea"/>
                <a:cs typeface="+mn-cs"/>
              </a:rPr>
              <a:t>Prophecy Reveals Faults of All Faiths </a:t>
            </a:r>
            <a:br>
              <a:rPr kumimoji="0" lang="en-US" sz="4400" b="1" i="0" u="none" strike="noStrike" kern="1200" cap="none" spc="0" normalizeH="0" baseline="0" noProof="0" dirty="0" smtClean="0">
                <a:ln>
                  <a:noFill/>
                </a:ln>
                <a:solidFill>
                  <a:srgbClr val="FFFF00"/>
                </a:solidFill>
                <a:effectLst/>
                <a:uLnTx/>
                <a:uFillTx/>
                <a:latin typeface="Calibri" panose="020F0502020204030204"/>
                <a:ea typeface="+mn-ea"/>
                <a:cs typeface="+mn-cs"/>
              </a:rPr>
            </a:br>
            <a:r>
              <a:rPr kumimoji="0" lang="en-US" sz="4400" b="1" i="0" u="none" strike="noStrike" kern="1200" cap="none" spc="0" normalizeH="0" baseline="0" noProof="0" dirty="0" smtClean="0">
                <a:ln>
                  <a:noFill/>
                </a:ln>
                <a:solidFill>
                  <a:srgbClr val="FFFF00"/>
                </a:solidFill>
                <a:effectLst/>
                <a:uLnTx/>
                <a:uFillTx/>
                <a:latin typeface="Calibri" panose="020F0502020204030204"/>
                <a:ea typeface="+mn-ea"/>
                <a:cs typeface="+mn-cs"/>
              </a:rPr>
              <a:t>Other prophecies point out the faults of Protestant and Jewish faiths. God has true people in all religions. His true people (no matter what their faith) will always humbly accept the correction of the Lord and will not shut their ears and hearts against Him by self-defensiveness. We should be very thankful that God's Word speaks with impartial honesty on every subject.</a:t>
            </a:r>
            <a:endParaRPr kumimoji="0" lang="en-US" sz="1800" b="1" i="0"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252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Rectangle 1"/>
          <p:cNvSpPr/>
          <p:nvPr/>
        </p:nvSpPr>
        <p:spPr>
          <a:xfrm>
            <a:off x="445168" y="5091045"/>
            <a:ext cx="11983453" cy="156966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00"/>
                </a:solidFill>
                <a:effectLst/>
                <a:uLnTx/>
                <a:uFillTx/>
                <a:latin typeface="Calibri" panose="020F0502020204030204"/>
                <a:ea typeface="+mn-ea"/>
                <a:cs typeface="+mn-cs"/>
              </a:rPr>
              <a:t>Wasn't Daniel told to seal up his book until "the time of the end"? (Daniel 12:4)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9110" y="178308"/>
            <a:ext cx="5903786" cy="4610260"/>
          </a:xfrm>
          <a:prstGeom prst="rect">
            <a:avLst/>
          </a:prstGeom>
        </p:spPr>
      </p:pic>
    </p:spTree>
    <p:extLst>
      <p:ext uri="{BB962C8B-B14F-4D97-AF65-F5344CB8AC3E}">
        <p14:creationId xmlns:p14="http://schemas.microsoft.com/office/powerpoint/2010/main" val="600890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6" fill="hold" grpId="0" nodeType="clickEffect">
                                  <p:stCondLst>
                                    <p:cond delay="0"/>
                                  </p:stCondLst>
                                  <p:iterate type="lt">
                                    <p:tmPct val="10000"/>
                                  </p:iterate>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1+#ppt_w/2"/>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Rectangle 1"/>
          <p:cNvSpPr/>
          <p:nvPr/>
        </p:nvSpPr>
        <p:spPr>
          <a:xfrm>
            <a:off x="240631" y="170727"/>
            <a:ext cx="11778916" cy="156966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00"/>
                </a:solidFill>
                <a:effectLst/>
                <a:uLnTx/>
                <a:uFillTx/>
                <a:latin typeface="Calibri" panose="020F0502020204030204"/>
                <a:ea typeface="+mn-ea"/>
                <a:cs typeface="+mn-cs"/>
              </a:rPr>
              <a:t>When will Daniel's prophecies be opened to our understanding?</a:t>
            </a:r>
            <a:endParaRPr kumimoji="0" lang="en-US" sz="4800" b="0" i="0"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
        <p:nvSpPr>
          <p:cNvPr id="3" name="Rectangle 2"/>
          <p:cNvSpPr/>
          <p:nvPr/>
        </p:nvSpPr>
        <p:spPr>
          <a:xfrm>
            <a:off x="240631" y="1740387"/>
            <a:ext cx="3332772" cy="1015663"/>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1" i="0" u="sng" strike="noStrike" kern="1200" cap="none" spc="0" normalizeH="0" baseline="0" noProof="0" dirty="0">
                <a:ln>
                  <a:noFill/>
                </a:ln>
                <a:solidFill>
                  <a:srgbClr val="0000FF"/>
                </a:solidFill>
                <a:effectLst/>
                <a:uLnTx/>
                <a:uFillTx/>
                <a:latin typeface="Calibri" panose="020F0502020204030204"/>
                <a:ea typeface="+mn-ea"/>
                <a:cs typeface="+mn-cs"/>
              </a:rPr>
              <a:t>Answer: </a:t>
            </a:r>
            <a:r>
              <a:rPr kumimoji="0" lang="en-US" sz="6000" b="1" i="0" u="none" strike="noStrike" kern="1200" cap="none" spc="0" normalizeH="0" baseline="0" noProof="0" dirty="0">
                <a:ln>
                  <a:noFill/>
                </a:ln>
                <a:solidFill>
                  <a:srgbClr val="0000FF"/>
                </a:solidFill>
                <a:effectLst/>
                <a:uLnTx/>
                <a:uFillTx/>
                <a:latin typeface="Calibri" panose="020F0502020204030204"/>
                <a:ea typeface="+mn-ea"/>
                <a:cs typeface="+mn-cs"/>
              </a:rPr>
              <a:t> </a:t>
            </a:r>
            <a:r>
              <a:rPr kumimoji="0" lang="en-US" sz="6000" b="1"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4" name="Rectangle 3"/>
          <p:cNvSpPr/>
          <p:nvPr/>
        </p:nvSpPr>
        <p:spPr>
          <a:xfrm>
            <a:off x="240631" y="2967335"/>
            <a:ext cx="11778916" cy="280076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00FF00"/>
                </a:solidFill>
                <a:effectLst/>
                <a:uLnTx/>
                <a:uFillTx/>
                <a:latin typeface="Calibri" panose="020F0502020204030204"/>
                <a:ea typeface="+mn-ea"/>
                <a:cs typeface="+mn-cs"/>
              </a:rPr>
              <a:t>In </a:t>
            </a:r>
            <a:r>
              <a:rPr kumimoji="0" lang="en-US" sz="4400" b="1" i="0" u="none" strike="noStrike" kern="1200" cap="none" spc="0" normalizeH="0" baseline="0" noProof="0" dirty="0">
                <a:ln>
                  <a:noFill/>
                </a:ln>
                <a:solidFill>
                  <a:srgbClr val="00FF00"/>
                </a:solidFill>
                <a:effectLst/>
                <a:uLnTx/>
                <a:uFillTx/>
                <a:latin typeface="Calibri" panose="020F0502020204030204"/>
                <a:ea typeface="+mn-ea"/>
                <a:cs typeface="+mn-cs"/>
                <a:hlinkClick r:id="rId3"/>
              </a:rPr>
              <a:t>Daniel 12:4</a:t>
            </a:r>
            <a:r>
              <a:rPr kumimoji="0" lang="en-US" sz="4400" b="1" i="0" u="none" strike="noStrike" kern="1200" cap="none" spc="0" normalizeH="0" baseline="0" noProof="0" dirty="0">
                <a:ln>
                  <a:noFill/>
                </a:ln>
                <a:solidFill>
                  <a:srgbClr val="00FF00"/>
                </a:solidFill>
                <a:effectLst/>
                <a:uLnTx/>
                <a:uFillTx/>
                <a:latin typeface="Calibri" panose="020F0502020204030204"/>
                <a:ea typeface="+mn-ea"/>
                <a:cs typeface="+mn-cs"/>
              </a:rPr>
              <a:t>, the prophet was told to seal parts of the book till "the time of the end." In verse 6 an angelic voice asked, "How long shall it be to the end of these wonders?"</a:t>
            </a:r>
            <a:endParaRPr kumimoji="0" lang="en-US" sz="1800" b="1" i="0" u="none" strike="noStrike" kern="1200" cap="none" spc="0" normalizeH="0" baseline="0" noProof="0" dirty="0">
              <a:ln>
                <a:noFill/>
              </a:ln>
              <a:solidFill>
                <a:srgbClr val="00FF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43326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nodeType="clickEffect">
                                  <p:stCondLst>
                                    <p:cond delay="0"/>
                                  </p:stCondLst>
                                  <p:iterate type="lt">
                                    <p:tmPct val="10000"/>
                                  </p:iterate>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Rectangle 1"/>
          <p:cNvSpPr/>
          <p:nvPr/>
        </p:nvSpPr>
        <p:spPr>
          <a:xfrm>
            <a:off x="252663" y="259685"/>
            <a:ext cx="11742821" cy="618630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00FF00"/>
                </a:solidFill>
                <a:effectLst/>
                <a:uLnTx/>
                <a:uFillTx/>
                <a:latin typeface="Calibri" panose="020F0502020204030204"/>
                <a:ea typeface="+mn-ea"/>
                <a:cs typeface="+mn-cs"/>
              </a:rPr>
              <a:t>In verse 6 an angelic voice asked, "How long shall it be to the end of these wonders?" Verse 7 says, "It shall be for a time, times, and an half." The angel assured Daniel that the section of the book dealing with end-time prophecies would be opened after the end of the 1260-year period of papal control which was, as we learned earlier in this Study Guide, 1798. So the time of the end began in the year 1798. </a:t>
            </a:r>
          </a:p>
        </p:txBody>
      </p:sp>
    </p:spTree>
    <p:extLst>
      <p:ext uri="{BB962C8B-B14F-4D97-AF65-F5344CB8AC3E}">
        <p14:creationId xmlns:p14="http://schemas.microsoft.com/office/powerpoint/2010/main" val="4190020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Rectangle 1"/>
          <p:cNvSpPr/>
          <p:nvPr/>
        </p:nvSpPr>
        <p:spPr>
          <a:xfrm>
            <a:off x="156411" y="218256"/>
            <a:ext cx="11875168" cy="624786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a:ln>
                  <a:noFill/>
                </a:ln>
                <a:solidFill>
                  <a:srgbClr val="00FF00"/>
                </a:solidFill>
                <a:effectLst/>
                <a:uLnTx/>
                <a:uFillTx/>
                <a:latin typeface="Calibri" panose="020F0502020204030204"/>
                <a:ea typeface="+mn-ea"/>
                <a:cs typeface="+mn-cs"/>
              </a:rPr>
              <a:t>Obviously, the book of Daniel contains crucial messages from heaven for us </a:t>
            </a:r>
            <a:r>
              <a:rPr kumimoji="0" lang="en-US" sz="8000" b="1" i="1" u="none" strike="noStrike" kern="1200" cap="none" spc="0" normalizeH="0" baseline="0" noProof="0" dirty="0">
                <a:ln>
                  <a:noFill/>
                </a:ln>
                <a:solidFill>
                  <a:srgbClr val="00FF00"/>
                </a:solidFill>
                <a:effectLst/>
                <a:uLnTx/>
                <a:uFillTx/>
                <a:latin typeface="Calibri" panose="020F0502020204030204"/>
                <a:ea typeface="+mn-ea"/>
                <a:cs typeface="+mn-cs"/>
              </a:rPr>
              <a:t>today</a:t>
            </a:r>
            <a:r>
              <a:rPr kumimoji="0" lang="en-US" sz="8000" b="1" i="0" u="none" strike="noStrike" kern="1200" cap="none" spc="0" normalizeH="0" baseline="0" noProof="0" dirty="0">
                <a:ln>
                  <a:noFill/>
                </a:ln>
                <a:solidFill>
                  <a:srgbClr val="00FF00"/>
                </a:solidFill>
                <a:effectLst/>
                <a:uLnTx/>
                <a:uFillTx/>
                <a:latin typeface="Calibri" panose="020F0502020204030204"/>
                <a:ea typeface="+mn-ea"/>
                <a:cs typeface="+mn-cs"/>
              </a:rPr>
              <a:t>. We absolutely must understand it</a:t>
            </a:r>
            <a:r>
              <a:rPr kumimoji="0" lang="en-US" sz="7200" b="1" i="0" u="none" strike="noStrike" kern="1200" cap="none" spc="0" normalizeH="0" baseline="0" noProof="0" dirty="0" smtClean="0">
                <a:ln>
                  <a:noFill/>
                </a:ln>
                <a:solidFill>
                  <a:srgbClr val="00FF00"/>
                </a:solidFill>
                <a:effectLst/>
                <a:uLnTx/>
                <a:uFillTx/>
                <a:latin typeface="Calibri" panose="020F0502020204030204"/>
                <a:ea typeface="+mn-ea"/>
                <a:cs typeface="+mn-cs"/>
              </a:rPr>
              <a:t>.!!!!!!!</a:t>
            </a:r>
            <a:endParaRPr kumimoji="0" lang="en-US" sz="7200" b="1" i="0" u="none" strike="noStrike" kern="1200" cap="none" spc="0" normalizeH="0" baseline="0" noProof="0" dirty="0">
              <a:ln>
                <a:noFill/>
              </a:ln>
              <a:solidFill>
                <a:srgbClr val="00FF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3970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89371" y="396789"/>
            <a:ext cx="5509462" cy="3369094"/>
          </a:xfrm>
          <a:prstGeom prst="rect">
            <a:avLst/>
          </a:prstGeom>
        </p:spPr>
      </p:pic>
      <p:sp>
        <p:nvSpPr>
          <p:cNvPr id="3" name="Rectangle 2"/>
          <p:cNvSpPr/>
          <p:nvPr/>
        </p:nvSpPr>
        <p:spPr>
          <a:xfrm>
            <a:off x="409074" y="4200709"/>
            <a:ext cx="11586410" cy="156966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800000"/>
                </a:solidFill>
                <a:effectLst/>
                <a:uLnTx/>
                <a:uFillTx/>
                <a:latin typeface="Calibri" panose="020F0502020204030204"/>
                <a:ea typeface="+mn-ea"/>
                <a:cs typeface="+mn-cs"/>
              </a:rPr>
              <a:t>All religious teachings must be compared with Scripture to determine their accuracy</a:t>
            </a:r>
            <a:r>
              <a:rPr kumimoji="0" lang="en-US" sz="1800" b="0" i="0" u="none" strike="noStrike" kern="1200" cap="none" spc="0" normalizeH="0" baseline="0" noProof="0" dirty="0">
                <a:ln>
                  <a:noFill/>
                </a:ln>
                <a:solidFill>
                  <a:srgbClr val="800000"/>
                </a:solidFill>
                <a:effectLst/>
                <a:uLnTx/>
                <a:uFillTx/>
                <a:latin typeface="Calibri" panose="020F0502020204030204"/>
                <a:ea typeface="+mn-ea"/>
                <a:cs typeface="+mn-cs"/>
              </a:rPr>
              <a:t>. </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8991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Rectangle 1"/>
          <p:cNvSpPr/>
          <p:nvPr/>
        </p:nvSpPr>
        <p:spPr>
          <a:xfrm>
            <a:off x="252662" y="139641"/>
            <a:ext cx="11502189" cy="378565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FF00"/>
                </a:solidFill>
                <a:effectLst/>
                <a:uLnTx/>
                <a:uFillTx/>
                <a:latin typeface="Calibri" panose="020F0502020204030204"/>
                <a:ea typeface="+mn-ea"/>
                <a:cs typeface="+mn-cs"/>
              </a:rPr>
              <a:t>10.IT IS A SAD THING BELOVED, But </a:t>
            </a:r>
            <a:r>
              <a:rPr kumimoji="0" lang="en-US" sz="4000" b="1" i="0" u="none" strike="noStrike" kern="1200" cap="none" spc="0" normalizeH="0" baseline="0" noProof="0" dirty="0">
                <a:ln>
                  <a:noFill/>
                </a:ln>
                <a:solidFill>
                  <a:srgbClr val="FFFF00"/>
                </a:solidFill>
                <a:effectLst/>
                <a:uLnTx/>
                <a:uFillTx/>
                <a:latin typeface="Calibri" panose="020F0502020204030204"/>
                <a:ea typeface="+mn-ea"/>
                <a:cs typeface="+mn-cs"/>
              </a:rPr>
              <a:t>Many Christians today have been tragically misinformed regarding the Antichrist. To believe an untruth about the Antichrist could easily cause a person to be deceived and lost. What should a person do when new Bible teachings are encountered? </a:t>
            </a:r>
          </a:p>
        </p:txBody>
      </p:sp>
      <p:sp>
        <p:nvSpPr>
          <p:cNvPr id="3" name="Rectangle 2"/>
          <p:cNvSpPr/>
          <p:nvPr/>
        </p:nvSpPr>
        <p:spPr>
          <a:xfrm>
            <a:off x="156410" y="4338935"/>
            <a:ext cx="11502188" cy="175432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sng" strike="noStrike" kern="1200" cap="none" spc="0" normalizeH="0" baseline="0" noProof="0" dirty="0">
                <a:ln>
                  <a:noFill/>
                </a:ln>
                <a:solidFill>
                  <a:srgbClr val="0000FF"/>
                </a:solidFill>
                <a:effectLst/>
                <a:uLnTx/>
                <a:uFillTx/>
                <a:latin typeface="Calibri" panose="020F0502020204030204"/>
                <a:ea typeface="+mn-ea"/>
                <a:cs typeface="+mn-cs"/>
              </a:rPr>
              <a:t>Answer:  </a:t>
            </a:r>
            <a:r>
              <a:rPr kumimoji="0" lang="en-US" sz="36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3600" b="1" i="0" u="none" strike="noStrike" kern="1200" cap="none" spc="0" normalizeH="0" baseline="0" noProof="0" dirty="0">
                <a:ln>
                  <a:noFill/>
                </a:ln>
                <a:solidFill>
                  <a:srgbClr val="00FF00"/>
                </a:solidFill>
                <a:effectLst/>
                <a:uLnTx/>
                <a:uFillTx/>
                <a:latin typeface="Calibri" panose="020F0502020204030204"/>
                <a:ea typeface="+mn-ea"/>
                <a:cs typeface="+mn-cs"/>
              </a:rPr>
              <a:t>When a new Bible teaching is encountered, the only safe procedure is to compare it carefully with Scripture to see if it is in harmony with God's Word.</a:t>
            </a:r>
          </a:p>
        </p:txBody>
      </p:sp>
    </p:spTree>
    <p:extLst>
      <p:ext uri="{BB962C8B-B14F-4D97-AF65-F5344CB8AC3E}">
        <p14:creationId xmlns:p14="http://schemas.microsoft.com/office/powerpoint/2010/main" val="281144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Rectangle 1"/>
          <p:cNvSpPr/>
          <p:nvPr/>
        </p:nvSpPr>
        <p:spPr>
          <a:xfrm>
            <a:off x="276726" y="2828836"/>
            <a:ext cx="11730790" cy="31700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sng" strike="noStrike" kern="1200" cap="none" spc="0" normalizeH="0" baseline="0" noProof="0" dirty="0">
                <a:ln>
                  <a:noFill/>
                </a:ln>
                <a:solidFill>
                  <a:srgbClr val="0000FF"/>
                </a:solidFill>
                <a:effectLst/>
                <a:uLnTx/>
                <a:uFillTx/>
                <a:latin typeface="Calibri" panose="020F0502020204030204"/>
                <a:ea typeface="+mn-ea"/>
                <a:cs typeface="+mn-cs"/>
              </a:rPr>
              <a:t>Acts 17:11 (</a:t>
            </a:r>
            <a:r>
              <a:rPr kumimoji="0" lang="en-US" sz="4000" b="1" i="0" u="sng" strike="noStrike" kern="1200" cap="none" spc="0" normalizeH="0" baseline="0" noProof="0" dirty="0" smtClean="0">
                <a:ln>
                  <a:noFill/>
                </a:ln>
                <a:solidFill>
                  <a:srgbClr val="0000FF"/>
                </a:solidFill>
                <a:effectLst/>
                <a:uLnTx/>
                <a:uFillTx/>
                <a:latin typeface="Calibri" panose="020F0502020204030204"/>
                <a:ea typeface="+mn-ea"/>
                <a:cs typeface="+mn-cs"/>
              </a:rPr>
              <a:t>KJV) </a:t>
            </a:r>
            <a:endParaRPr kumimoji="0" lang="en-US" sz="4000" b="1" i="0" u="sng" strike="noStrike" kern="1200" cap="none" spc="0" normalizeH="0" baseline="0" noProof="0" dirty="0">
              <a:ln>
                <a:noFill/>
              </a:ln>
              <a:solidFill>
                <a:srgbClr val="0000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00"/>
                </a:solidFill>
                <a:effectLst/>
                <a:uLnTx/>
                <a:uFillTx/>
                <a:latin typeface="Calibri" panose="020F0502020204030204"/>
                <a:ea typeface="+mn-ea"/>
                <a:cs typeface="+mn-cs"/>
              </a:rPr>
              <a:t>11 These were more noble than those in Thessalonica, in that they received the word with all readiness of mind, and searched the scriptures daily, whether those things were so. </a:t>
            </a:r>
          </a:p>
        </p:txBody>
      </p:sp>
      <p:sp>
        <p:nvSpPr>
          <p:cNvPr id="3" name="TextBox 2"/>
          <p:cNvSpPr txBox="1"/>
          <p:nvPr/>
        </p:nvSpPr>
        <p:spPr>
          <a:xfrm>
            <a:off x="397042" y="565484"/>
            <a:ext cx="10166684"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CCFF33"/>
                </a:solidFill>
                <a:effectLst/>
                <a:uLnTx/>
                <a:uFillTx/>
                <a:latin typeface="Calibri" panose="020F0502020204030204"/>
                <a:ea typeface="+mn-ea"/>
                <a:cs typeface="+mn-cs"/>
              </a:rPr>
              <a:t>LET’S LOOK AT A PORTION OF SCRIPTURE THAT LETS US KNOW WHAT WE MUST DO…….</a:t>
            </a:r>
            <a:endParaRPr kumimoji="0" lang="en-US" sz="4000" b="1" i="0" u="none" strike="noStrike" kern="1200" cap="none" spc="0" normalizeH="0" baseline="0" noProof="0" dirty="0">
              <a:ln>
                <a:noFill/>
              </a:ln>
              <a:solidFill>
                <a:srgbClr val="CCFF33"/>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0217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iterate type="lt">
                                    <p:tmPct val="10000"/>
                                  </p:iterate>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nodeType="clickEffect">
                                  <p:stCondLst>
                                    <p:cond delay="0"/>
                                  </p:stCondLst>
                                  <p:iterate type="lt">
                                    <p:tmPct val="10000"/>
                                  </p:iterate>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393" y="1155532"/>
            <a:ext cx="3305175" cy="4450969"/>
          </a:xfrm>
          <a:prstGeom prst="rect">
            <a:avLst/>
          </a:prstGeom>
        </p:spPr>
      </p:pic>
      <p:sp>
        <p:nvSpPr>
          <p:cNvPr id="3" name="Rectangle 2"/>
          <p:cNvSpPr/>
          <p:nvPr/>
        </p:nvSpPr>
        <p:spPr>
          <a:xfrm>
            <a:off x="3765885" y="3466782"/>
            <a:ext cx="8289757" cy="258532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0000"/>
                </a:solidFill>
                <a:effectLst/>
                <a:uLnTx/>
                <a:uFillTx/>
                <a:latin typeface="Calibri" panose="020F0502020204030204"/>
                <a:ea typeface="+mn-ea"/>
                <a:cs typeface="+mn-cs"/>
              </a:rPr>
              <a:t>I am willing to follow where Jesus leads, even though it may be painful?</a:t>
            </a:r>
            <a:endParaRPr kumimoji="0" lang="en-US" sz="5400" b="0"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4" name="TextBox 3"/>
          <p:cNvSpPr txBox="1"/>
          <p:nvPr/>
        </p:nvSpPr>
        <p:spPr>
          <a:xfrm>
            <a:off x="3946358" y="902369"/>
            <a:ext cx="7591926" cy="212365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FFFF00"/>
                </a:solidFill>
                <a:effectLst/>
                <a:uLnTx/>
                <a:uFillTx/>
                <a:latin typeface="Calibri" panose="020F0502020204030204"/>
                <a:ea typeface="+mn-ea"/>
                <a:cs typeface="+mn-cs"/>
              </a:rPr>
              <a:t>A QUESTION THAT SHOULD BE IN ALL OUR MINDS IS THE FOLLOWING…..</a:t>
            </a:r>
            <a:endParaRPr kumimoji="0" lang="en-US" sz="4400" b="1" i="0"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3323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nodeType="clickEffect">
                                  <p:stCondLst>
                                    <p:cond delay="0"/>
                                  </p:stCondLst>
                                  <p:iterate type="lt">
                                    <p:tmPct val="10000"/>
                                  </p:iterate>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iterate type="lt">
                                    <p:tmPct val="10000"/>
                                  </p:iterate>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594360" y="197432"/>
            <a:ext cx="11064240" cy="5057473"/>
          </a:xfrm>
          <a:prstGeom prst="rect">
            <a:avLst/>
          </a:prstGeom>
        </p:spPr>
      </p:pic>
      <p:sp>
        <p:nvSpPr>
          <p:cNvPr id="4" name="Rectangle 3"/>
          <p:cNvSpPr/>
          <p:nvPr/>
        </p:nvSpPr>
        <p:spPr>
          <a:xfrm>
            <a:off x="594360" y="5566360"/>
            <a:ext cx="11478034" cy="101566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F0000"/>
                </a:solidFill>
                <a:effectLst/>
                <a:uLnTx/>
                <a:uFillTx/>
                <a:latin typeface="Calibri" panose="020F0502020204030204"/>
                <a:ea typeface="+mn-ea"/>
                <a:cs typeface="+mn-cs"/>
              </a:rPr>
              <a:t>Does the papacy fit these points?</a:t>
            </a:r>
            <a:endParaRPr kumimoji="0" lang="en-US" sz="6000" b="0"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405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04536" y="252663"/>
            <a:ext cx="11851106"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FF00"/>
                </a:solidFill>
                <a:effectLst/>
                <a:uLnTx/>
                <a:uFillTx/>
                <a:latin typeface="Calibri" panose="020F0502020204030204"/>
                <a:ea typeface="+mn-ea"/>
                <a:cs typeface="+mn-cs"/>
              </a:rPr>
              <a:t>THERE ARE 5 MAJOR THINGS THAT ONE CAN TAKE AWAY FROM THIS AND FUTURE PROPHETIC STUDIES THAT WILL FOLLOW……….</a:t>
            </a:r>
            <a:endParaRPr kumimoji="0" lang="en-US" sz="4000" b="1" i="0"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
        <p:nvSpPr>
          <p:cNvPr id="4" name="TextBox 3"/>
          <p:cNvSpPr txBox="1"/>
          <p:nvPr/>
        </p:nvSpPr>
        <p:spPr>
          <a:xfrm>
            <a:off x="168440" y="2191655"/>
            <a:ext cx="1140593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0000FF"/>
                </a:solidFill>
                <a:effectLst/>
                <a:uLnTx/>
                <a:uFillTx/>
                <a:latin typeface="Calibri" panose="020F0502020204030204"/>
                <a:ea typeface="+mn-ea"/>
                <a:cs typeface="+mn-cs"/>
              </a:rPr>
              <a:t>1.GOD’S WILLINGNESS TO REVEAL EARTH’S CLOSING DAYS!!!</a:t>
            </a:r>
            <a:endParaRPr kumimoji="0" lang="en-US" sz="3600" b="1" i="0" u="none" strike="noStrike" kern="1200" cap="none" spc="0" normalizeH="0" baseline="0" noProof="0" dirty="0">
              <a:ln>
                <a:noFill/>
              </a:ln>
              <a:solidFill>
                <a:srgbClr val="0000FF"/>
              </a:solidFill>
              <a:effectLst/>
              <a:uLnTx/>
              <a:uFillTx/>
              <a:latin typeface="Calibri" panose="020F0502020204030204"/>
              <a:ea typeface="+mn-ea"/>
              <a:cs typeface="+mn-cs"/>
            </a:endParaRPr>
          </a:p>
        </p:txBody>
      </p:sp>
      <p:sp>
        <p:nvSpPr>
          <p:cNvPr id="5" name="TextBox 4"/>
          <p:cNvSpPr txBox="1"/>
          <p:nvPr/>
        </p:nvSpPr>
        <p:spPr>
          <a:xfrm>
            <a:off x="180473" y="3552051"/>
            <a:ext cx="12011526"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00FF00"/>
                </a:solidFill>
                <a:effectLst/>
                <a:uLnTx/>
                <a:uFillTx/>
                <a:latin typeface="Calibri" panose="020F0502020204030204"/>
                <a:ea typeface="+mn-ea"/>
                <a:cs typeface="+mn-cs"/>
              </a:rPr>
              <a:t>2. GOD’S  </a:t>
            </a:r>
            <a:r>
              <a:rPr kumimoji="0" lang="en-US" sz="3600" b="1" i="0" u="none" strike="noStrike" kern="1200" cap="none" spc="0" normalizeH="0" baseline="0" noProof="0" dirty="0">
                <a:ln>
                  <a:noFill/>
                </a:ln>
                <a:solidFill>
                  <a:srgbClr val="00FF00"/>
                </a:solidFill>
                <a:effectLst/>
                <a:uLnTx/>
                <a:uFillTx/>
                <a:latin typeface="Calibri" panose="020F0502020204030204"/>
                <a:ea typeface="+mn-ea"/>
                <a:cs typeface="+mn-cs"/>
              </a:rPr>
              <a:t>WILLINGNESS TO REVEAL </a:t>
            </a:r>
            <a:r>
              <a:rPr kumimoji="0" lang="en-US" sz="3600" b="1" i="0" u="none" strike="noStrike" kern="1200" cap="none" spc="0" normalizeH="0" baseline="0" noProof="0" dirty="0" smtClean="0">
                <a:ln>
                  <a:noFill/>
                </a:ln>
                <a:solidFill>
                  <a:srgbClr val="00FF00"/>
                </a:solidFill>
                <a:effectLst/>
                <a:uLnTx/>
                <a:uFillTx/>
                <a:latin typeface="Calibri" panose="020F0502020204030204"/>
                <a:ea typeface="+mn-ea"/>
                <a:cs typeface="+mn-cs"/>
              </a:rPr>
              <a:t> AND IDENTIFY THE PARTICIPANTS IN THE FINAL PHASE OF THE BATTLE BETWEEN JESUS AND SATAN!!!</a:t>
            </a:r>
            <a:endParaRPr kumimoji="0" lang="en-US" sz="3600" b="1" i="0" u="none" strike="noStrike" kern="1200" cap="none" spc="0" normalizeH="0" baseline="0" noProof="0" dirty="0">
              <a:ln>
                <a:noFill/>
              </a:ln>
              <a:solidFill>
                <a:srgbClr val="00FF00"/>
              </a:solidFill>
              <a:effectLst/>
              <a:uLnTx/>
              <a:uFillTx/>
              <a:latin typeface="Calibri" panose="020F0502020204030204"/>
              <a:ea typeface="+mn-ea"/>
              <a:cs typeface="+mn-cs"/>
            </a:endParaRPr>
          </a:p>
        </p:txBody>
      </p:sp>
      <p:sp>
        <p:nvSpPr>
          <p:cNvPr id="6" name="TextBox 5"/>
          <p:cNvSpPr txBox="1"/>
          <p:nvPr/>
        </p:nvSpPr>
        <p:spPr>
          <a:xfrm>
            <a:off x="180472" y="5450850"/>
            <a:ext cx="11405937"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7030A0"/>
                </a:solidFill>
                <a:effectLst/>
                <a:uLnTx/>
                <a:uFillTx/>
                <a:latin typeface="Calibri" panose="020F0502020204030204"/>
                <a:ea typeface="+mn-ea"/>
                <a:cs typeface="+mn-cs"/>
              </a:rPr>
              <a:t>3. Clearly </a:t>
            </a:r>
            <a:r>
              <a:rPr kumimoji="0" lang="en-US" sz="4000" b="1" i="0" u="none" strike="noStrike" kern="1200" cap="none" spc="0" normalizeH="0" baseline="0" noProof="0" dirty="0">
                <a:ln>
                  <a:noFill/>
                </a:ln>
                <a:solidFill>
                  <a:srgbClr val="7030A0"/>
                </a:solidFill>
                <a:effectLst/>
                <a:uLnTx/>
                <a:uFillTx/>
                <a:latin typeface="Calibri" panose="020F0502020204030204"/>
                <a:ea typeface="+mn-ea"/>
                <a:cs typeface="+mn-cs"/>
              </a:rPr>
              <a:t>reveal Satan's sinister plans to ensnare and destroy us all.</a:t>
            </a: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
            </a:r>
            <a:b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1445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nodeType="clickEffect">
                                  <p:stCondLst>
                                    <p:cond delay="0"/>
                                  </p:stCondLst>
                                  <p:iterate type="lt">
                                    <p:tmPct val="10000"/>
                                  </p:iterate>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nodeType="clickEffect">
                                  <p:stCondLst>
                                    <p:cond delay="0"/>
                                  </p:stCondLst>
                                  <p:iterate type="lt">
                                    <p:tmPct val="10000"/>
                                  </p:iterate>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nodeType="clickEffect">
                                  <p:stCondLst>
                                    <p:cond delay="0"/>
                                  </p:stCondLst>
                                  <p:iterate type="lt">
                                    <p:tmPct val="10000"/>
                                  </p:iterate>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Rectangle 1"/>
          <p:cNvSpPr/>
          <p:nvPr/>
        </p:nvSpPr>
        <p:spPr>
          <a:xfrm>
            <a:off x="366962" y="1258850"/>
            <a:ext cx="11093115" cy="212365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00FFFF"/>
                </a:solidFill>
                <a:effectLst/>
                <a:uLnTx/>
                <a:uFillTx/>
                <a:latin typeface="Calibri" panose="020F0502020204030204"/>
                <a:ea typeface="+mn-ea"/>
                <a:cs typeface="+mn-cs"/>
              </a:rPr>
              <a:t>4. Present </a:t>
            </a:r>
            <a:r>
              <a:rPr kumimoji="0" lang="en-US" sz="4400" b="1" i="0" u="none" strike="noStrike" kern="1200" cap="none" spc="0" normalizeH="0" baseline="0" noProof="0" dirty="0">
                <a:ln>
                  <a:noFill/>
                </a:ln>
                <a:solidFill>
                  <a:srgbClr val="00FFFF"/>
                </a:solidFill>
                <a:effectLst/>
                <a:uLnTx/>
                <a:uFillTx/>
                <a:latin typeface="Calibri" panose="020F0502020204030204"/>
                <a:ea typeface="+mn-ea"/>
                <a:cs typeface="+mn-cs"/>
              </a:rPr>
              <a:t>the security and love of the judgment God's saints will be vindicated!</a:t>
            </a:r>
            <a:br>
              <a:rPr kumimoji="0" lang="en-US" sz="4400" b="1" i="0" u="none" strike="noStrike" kern="1200" cap="none" spc="0" normalizeH="0" baseline="0" noProof="0" dirty="0">
                <a:ln>
                  <a:noFill/>
                </a:ln>
                <a:solidFill>
                  <a:srgbClr val="00FFFF"/>
                </a:solidFill>
                <a:effectLst/>
                <a:uLnTx/>
                <a:uFillTx/>
                <a:latin typeface="Calibri" panose="020F0502020204030204"/>
                <a:ea typeface="+mn-ea"/>
                <a:cs typeface="+mn-cs"/>
              </a:rPr>
            </a:br>
            <a:endParaRPr kumimoji="0" lang="en-US" sz="4400" b="1" i="0" u="none" strike="noStrike" kern="1200" cap="none" spc="0" normalizeH="0" baseline="0" noProof="0" dirty="0">
              <a:ln>
                <a:noFill/>
              </a:ln>
              <a:solidFill>
                <a:srgbClr val="00FFFF"/>
              </a:solidFill>
              <a:effectLst/>
              <a:uLnTx/>
              <a:uFillTx/>
              <a:latin typeface="Calibri" panose="020F0502020204030204"/>
              <a:ea typeface="+mn-ea"/>
              <a:cs typeface="+mn-cs"/>
            </a:endParaRPr>
          </a:p>
        </p:txBody>
      </p:sp>
      <p:sp>
        <p:nvSpPr>
          <p:cNvPr id="3" name="Rectangle 2"/>
          <p:cNvSpPr/>
          <p:nvPr/>
        </p:nvSpPr>
        <p:spPr>
          <a:xfrm>
            <a:off x="366962" y="3635225"/>
            <a:ext cx="11514221" cy="212365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C00000"/>
                </a:solidFill>
                <a:effectLst/>
                <a:uLnTx/>
                <a:uFillTx/>
                <a:latin typeface="Calibri" panose="020F0502020204030204"/>
                <a:ea typeface="+mn-ea"/>
                <a:cs typeface="+mn-cs"/>
              </a:rPr>
              <a:t>E. Uplift Jesus, His salvation, love, power, mercy, and justice. </a:t>
            </a:r>
            <a:br>
              <a:rPr kumimoji="0" lang="en-US" sz="4400" b="1" i="0" u="none" strike="noStrike" kern="1200" cap="none" spc="0" normalizeH="0" baseline="0" noProof="0" dirty="0">
                <a:ln>
                  <a:noFill/>
                </a:ln>
                <a:solidFill>
                  <a:srgbClr val="C00000"/>
                </a:solidFill>
                <a:effectLst/>
                <a:uLnTx/>
                <a:uFillTx/>
                <a:latin typeface="Calibri" panose="020F0502020204030204"/>
                <a:ea typeface="+mn-ea"/>
                <a:cs typeface="+mn-cs"/>
              </a:rPr>
            </a:br>
            <a:endParaRPr kumimoji="0" lang="en-US" sz="4400" b="1" i="0" u="none" strike="noStrike" kern="1200" cap="none" spc="0" normalizeH="0" baseline="0" noProof="0" dirty="0">
              <a:ln>
                <a:noFill/>
              </a:ln>
              <a:solidFill>
                <a:srgbClr val="C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70648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3" name="TextBox 2"/>
          <p:cNvSpPr txBox="1"/>
          <p:nvPr/>
        </p:nvSpPr>
        <p:spPr>
          <a:xfrm>
            <a:off x="806117" y="0"/>
            <a:ext cx="10515600" cy="741741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smtClean="0">
                <a:ln>
                  <a:noFill/>
                </a:ln>
                <a:solidFill>
                  <a:srgbClr val="0000FF"/>
                </a:solidFill>
                <a:effectLst/>
                <a:uLnTx/>
                <a:uFillTx/>
                <a:latin typeface="Calibri" panose="020F0502020204030204"/>
                <a:ea typeface="+mn-ea"/>
                <a:cs typeface="+mn-cs"/>
              </a:rPr>
              <a:t>I PRAY THE WORD OF GOD HAS ENLIGHTENED YOU WITH THE TRUTH  OF HIS WORD!!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5400" b="1" i="0" u="none" strike="noStrike" kern="1200" cap="none" spc="0" normalizeH="0" baseline="0" noProof="0" dirty="0">
              <a:ln>
                <a:noFill/>
              </a:ln>
              <a:solidFill>
                <a:srgbClr val="0000FF"/>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smtClean="0">
                <a:ln>
                  <a:noFill/>
                </a:ln>
                <a:solidFill>
                  <a:srgbClr val="0000FF"/>
                </a:solidFill>
                <a:effectLst/>
                <a:uLnTx/>
                <a:uFillTx/>
                <a:latin typeface="Calibri" panose="020F0502020204030204"/>
                <a:ea typeface="+mn-ea"/>
                <a:cs typeface="+mn-cs"/>
              </a:rPr>
              <a:t>MAY HE CONTINUE TO BLESS YOU AND THIS TEACHING MINISTRY!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5400" b="1" i="0" u="none" strike="noStrike" kern="1200" cap="none" spc="0" normalizeH="0" baseline="0" noProof="0" dirty="0">
              <a:ln>
                <a:noFill/>
              </a:ln>
              <a:solidFill>
                <a:srgbClr val="0000FF"/>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smtClean="0">
                <a:ln>
                  <a:noFill/>
                </a:ln>
                <a:solidFill>
                  <a:srgbClr val="0000FF"/>
                </a:solidFill>
                <a:effectLst/>
                <a:uLnTx/>
                <a:uFillTx/>
                <a:latin typeface="Calibri" panose="020F0502020204030204"/>
                <a:ea typeface="+mn-ea"/>
                <a:cs typeface="+mn-cs"/>
              </a:rPr>
              <a:t>GOD BLESS YOU ALL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3327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80">
                                          <p:stCondLst>
                                            <p:cond delay="0"/>
                                          </p:stCondLst>
                                        </p:cTn>
                                        <p:tgtEl>
                                          <p:spTgt spid="3">
                                            <p:txEl>
                                              <p:pRg st="2" end="2"/>
                                            </p:txEl>
                                          </p:spTgt>
                                        </p:tgtEl>
                                      </p:cBhvr>
                                    </p:animEffect>
                                    <p:anim calcmode="lin" valueType="num">
                                      <p:cBhvr>
                                        <p:cTn id="13"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2" end="2"/>
                                            </p:txEl>
                                          </p:spTgt>
                                        </p:tgtEl>
                                      </p:cBhvr>
                                      <p:to x="100000" y="60000"/>
                                    </p:animScale>
                                    <p:animScale>
                                      <p:cBhvr>
                                        <p:cTn id="19" dur="166" decel="50000">
                                          <p:stCondLst>
                                            <p:cond delay="676"/>
                                          </p:stCondLst>
                                        </p:cTn>
                                        <p:tgtEl>
                                          <p:spTgt spid="3">
                                            <p:txEl>
                                              <p:pRg st="2" end="2"/>
                                            </p:txEl>
                                          </p:spTgt>
                                        </p:tgtEl>
                                      </p:cBhvr>
                                      <p:to x="100000" y="100000"/>
                                    </p:animScale>
                                    <p:animScale>
                                      <p:cBhvr>
                                        <p:cTn id="20" dur="26">
                                          <p:stCondLst>
                                            <p:cond delay="1312"/>
                                          </p:stCondLst>
                                        </p:cTn>
                                        <p:tgtEl>
                                          <p:spTgt spid="3">
                                            <p:txEl>
                                              <p:pRg st="2" end="2"/>
                                            </p:txEl>
                                          </p:spTgt>
                                        </p:tgtEl>
                                      </p:cBhvr>
                                      <p:to x="100000" y="80000"/>
                                    </p:animScale>
                                    <p:animScale>
                                      <p:cBhvr>
                                        <p:cTn id="21" dur="166" decel="50000">
                                          <p:stCondLst>
                                            <p:cond delay="1338"/>
                                          </p:stCondLst>
                                        </p:cTn>
                                        <p:tgtEl>
                                          <p:spTgt spid="3">
                                            <p:txEl>
                                              <p:pRg st="2" end="2"/>
                                            </p:txEl>
                                          </p:spTgt>
                                        </p:tgtEl>
                                      </p:cBhvr>
                                      <p:to x="100000" y="100000"/>
                                    </p:animScale>
                                    <p:animScale>
                                      <p:cBhvr>
                                        <p:cTn id="22" dur="26">
                                          <p:stCondLst>
                                            <p:cond delay="1642"/>
                                          </p:stCondLst>
                                        </p:cTn>
                                        <p:tgtEl>
                                          <p:spTgt spid="3">
                                            <p:txEl>
                                              <p:pRg st="2" end="2"/>
                                            </p:txEl>
                                          </p:spTgt>
                                        </p:tgtEl>
                                      </p:cBhvr>
                                      <p:to x="100000" y="90000"/>
                                    </p:animScale>
                                    <p:animScale>
                                      <p:cBhvr>
                                        <p:cTn id="23" dur="166" decel="50000">
                                          <p:stCondLst>
                                            <p:cond delay="1668"/>
                                          </p:stCondLst>
                                        </p:cTn>
                                        <p:tgtEl>
                                          <p:spTgt spid="3">
                                            <p:txEl>
                                              <p:pRg st="2" end="2"/>
                                            </p:txEl>
                                          </p:spTgt>
                                        </p:tgtEl>
                                      </p:cBhvr>
                                      <p:to x="100000" y="100000"/>
                                    </p:animScale>
                                    <p:animScale>
                                      <p:cBhvr>
                                        <p:cTn id="24" dur="26">
                                          <p:stCondLst>
                                            <p:cond delay="1808"/>
                                          </p:stCondLst>
                                        </p:cTn>
                                        <p:tgtEl>
                                          <p:spTgt spid="3">
                                            <p:txEl>
                                              <p:pRg st="2" end="2"/>
                                            </p:txEl>
                                          </p:spTgt>
                                        </p:tgtEl>
                                      </p:cBhvr>
                                      <p:to x="100000" y="95000"/>
                                    </p:animScale>
                                    <p:animScale>
                                      <p:cBhvr>
                                        <p:cTn id="25" dur="166" decel="50000">
                                          <p:stCondLst>
                                            <p:cond delay="1834"/>
                                          </p:stCondLst>
                                        </p:cTn>
                                        <p:tgtEl>
                                          <p:spTgt spid="3">
                                            <p:txEl>
                                              <p:pRg st="2" end="2"/>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45" presetClass="entr" presetSubtype="0"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2000"/>
                                        <p:tgtEl>
                                          <p:spTgt spid="3">
                                            <p:txEl>
                                              <p:pRg st="4" end="4"/>
                                            </p:txEl>
                                          </p:spTgt>
                                        </p:tgtEl>
                                      </p:cBhvr>
                                    </p:animEffect>
                                    <p:anim calcmode="lin" valueType="num">
                                      <p:cBhvr>
                                        <p:cTn id="31"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32"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Rectangle 1"/>
          <p:cNvSpPr/>
          <p:nvPr/>
        </p:nvSpPr>
        <p:spPr>
          <a:xfrm>
            <a:off x="204536" y="0"/>
            <a:ext cx="11863138" cy="750974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1" u="none" strike="noStrike" kern="1200" cap="none" spc="0" normalizeH="0" baseline="30000" noProof="0" dirty="0">
                <a:ln>
                  <a:noFill/>
                </a:ln>
                <a:solidFill>
                  <a:srgbClr val="CCFF33"/>
                </a:solidFill>
                <a:effectLst/>
                <a:uLnTx/>
                <a:uFillTx/>
                <a:latin typeface="Calibri" panose="020F0502020204030204"/>
                <a:ea typeface="+mn-ea"/>
                <a:cs typeface="+mn-cs"/>
              </a:rPr>
              <a:t>5</a:t>
            </a:r>
            <a:r>
              <a:rPr kumimoji="0" lang="en-US" sz="4800" b="1" i="0" u="none" strike="noStrike" kern="1200" cap="none" spc="0" normalizeH="0" baseline="0" noProof="0" dirty="0">
                <a:ln>
                  <a:noFill/>
                </a:ln>
                <a:solidFill>
                  <a:srgbClr val="CCFF33"/>
                </a:solidFill>
                <a:effectLst/>
                <a:uLnTx/>
                <a:uFillTx/>
                <a:latin typeface="Calibri" panose="020F0502020204030204"/>
                <a:ea typeface="+mn-ea"/>
                <a:cs typeface="+mn-cs"/>
              </a:rPr>
              <a:t> The papacy further undermines Jesus by setting up a system of confession to an earthly priest, thus bypassing Jesus, our High Priest (</a:t>
            </a:r>
            <a:r>
              <a:rPr kumimoji="0" lang="en-US" sz="4800" b="1" i="0" u="none" strike="noStrike" kern="1200" cap="none" spc="0" normalizeH="0" baseline="0" noProof="0" dirty="0">
                <a:ln>
                  <a:noFill/>
                </a:ln>
                <a:solidFill>
                  <a:srgbClr val="CCFF33"/>
                </a:solidFill>
                <a:effectLst/>
                <a:uLnTx/>
                <a:uFillTx/>
                <a:latin typeface="Calibri" panose="020F0502020204030204"/>
                <a:ea typeface="+mn-ea"/>
                <a:cs typeface="+mn-cs"/>
                <a:hlinkClick r:id="rId3"/>
              </a:rPr>
              <a:t>Hebrews 3:1</a:t>
            </a:r>
            <a:r>
              <a:rPr kumimoji="0" lang="en-US" sz="4800" b="1" i="0" u="none" strike="noStrike" kern="1200" cap="none" spc="0" normalizeH="0" baseline="0" noProof="0" dirty="0">
                <a:ln>
                  <a:noFill/>
                </a:ln>
                <a:solidFill>
                  <a:srgbClr val="CCFF33"/>
                </a:solidFill>
                <a:effectLst/>
                <a:uLnTx/>
                <a:uFillTx/>
                <a:latin typeface="Calibri" panose="020F0502020204030204"/>
                <a:ea typeface="+mn-ea"/>
                <a:cs typeface="+mn-cs"/>
              </a:rPr>
              <a:t> </a:t>
            </a:r>
            <a:r>
              <a:rPr kumimoji="0" lang="en-US" sz="4800" b="1" i="0" u="none" strike="noStrike" kern="1200" cap="none" spc="0" normalizeH="0" baseline="0" noProof="0" dirty="0">
                <a:ln>
                  <a:noFill/>
                </a:ln>
                <a:solidFill>
                  <a:srgbClr val="CCFF33"/>
                </a:solidFill>
                <a:effectLst/>
                <a:uLnTx/>
                <a:uFillTx/>
                <a:latin typeface="Calibri" panose="020F0502020204030204"/>
                <a:ea typeface="+mn-ea"/>
                <a:cs typeface="+mn-cs"/>
                <a:hlinkClick r:id="rId4"/>
              </a:rPr>
              <a:t>8:1</a:t>
            </a:r>
            <a:r>
              <a:rPr kumimoji="0" lang="en-US" sz="4800" b="1" i="0" u="none" strike="noStrike" kern="1200" cap="none" spc="0" normalizeH="0" baseline="0" noProof="0" dirty="0">
                <a:ln>
                  <a:noFill/>
                </a:ln>
                <a:solidFill>
                  <a:srgbClr val="CCFF33"/>
                </a:solidFill>
                <a:effectLst/>
                <a:uLnTx/>
                <a:uFillTx/>
                <a:latin typeface="Calibri" panose="020F0502020204030204"/>
                <a:ea typeface="+mn-ea"/>
                <a:cs typeface="+mn-cs"/>
              </a:rPr>
              <a:t>, </a:t>
            </a:r>
            <a:r>
              <a:rPr kumimoji="0" lang="en-US" sz="4800" b="1" i="0" u="none" strike="noStrike" kern="1200" cap="none" spc="0" normalizeH="0" baseline="0" noProof="0" dirty="0">
                <a:ln>
                  <a:noFill/>
                </a:ln>
                <a:solidFill>
                  <a:srgbClr val="CCFF33"/>
                </a:solidFill>
                <a:effectLst/>
                <a:uLnTx/>
                <a:uFillTx/>
                <a:latin typeface="Calibri" panose="020F0502020204030204"/>
                <a:ea typeface="+mn-ea"/>
                <a:cs typeface="+mn-cs"/>
                <a:hlinkClick r:id="rId5"/>
              </a:rPr>
              <a:t>2</a:t>
            </a:r>
            <a:r>
              <a:rPr kumimoji="0" lang="en-US" sz="4800" b="1" i="0" u="none" strike="noStrike" kern="1200" cap="none" spc="0" normalizeH="0" baseline="0" noProof="0" dirty="0">
                <a:ln>
                  <a:noFill/>
                </a:ln>
                <a:solidFill>
                  <a:srgbClr val="CCFF33"/>
                </a:solidFill>
                <a:effectLst/>
                <a:uLnTx/>
                <a:uFillTx/>
                <a:latin typeface="Calibri" panose="020F0502020204030204"/>
                <a:ea typeface="+mn-ea"/>
                <a:cs typeface="+mn-cs"/>
              </a:rPr>
              <a:t>) and only Mediator (</a:t>
            </a:r>
            <a:r>
              <a:rPr kumimoji="0" lang="en-US" sz="4800" b="1" i="0" u="none" strike="noStrike" kern="1200" cap="none" spc="0" normalizeH="0" baseline="0" noProof="0" dirty="0">
                <a:ln>
                  <a:noFill/>
                </a:ln>
                <a:solidFill>
                  <a:srgbClr val="CCFF33"/>
                </a:solidFill>
                <a:effectLst/>
                <a:uLnTx/>
                <a:uFillTx/>
                <a:latin typeface="Calibri" panose="020F0502020204030204"/>
                <a:ea typeface="+mn-ea"/>
                <a:cs typeface="+mn-cs"/>
                <a:hlinkClick r:id="rId6"/>
              </a:rPr>
              <a:t>1 Timothy 2:5</a:t>
            </a:r>
            <a:r>
              <a:rPr kumimoji="0" lang="en-US" sz="4800" b="1" i="0" u="none" strike="noStrike" kern="1200" cap="none" spc="0" normalizeH="0" baseline="0" noProof="0" dirty="0" smtClean="0">
                <a:ln>
                  <a:noFill/>
                </a:ln>
                <a:solidFill>
                  <a:srgbClr val="CCFF33"/>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CCFF33"/>
                </a:solidFill>
                <a:effectLst/>
                <a:uLnTx/>
                <a:uFillTx/>
                <a:latin typeface="Calibri" panose="020F0502020204030204"/>
                <a:ea typeface="+mn-ea"/>
                <a:cs typeface="+mn-cs"/>
              </a:rPr>
              <a:t/>
            </a:r>
            <a:br>
              <a:rPr kumimoji="0" lang="en-US" sz="4800" b="1" i="0" u="none" strike="noStrike" kern="1200" cap="none" spc="0" normalizeH="0" baseline="0" noProof="0" dirty="0">
                <a:ln>
                  <a:noFill/>
                </a:ln>
                <a:solidFill>
                  <a:srgbClr val="CCFF33"/>
                </a:solidFill>
                <a:effectLst/>
                <a:uLnTx/>
                <a:uFillTx/>
                <a:latin typeface="Calibri" panose="020F0502020204030204"/>
                <a:ea typeface="+mn-ea"/>
                <a:cs typeface="+mn-cs"/>
              </a:rPr>
            </a:br>
            <a:r>
              <a:rPr kumimoji="0" lang="en-US" sz="4800" b="1" i="0" u="none" strike="noStrike" kern="1200" cap="none" spc="0" normalizeH="0" baseline="0" noProof="0" dirty="0" smtClean="0">
                <a:ln>
                  <a:noFill/>
                </a:ln>
                <a:solidFill>
                  <a:srgbClr val="CCFF33"/>
                </a:solidFill>
                <a:effectLst/>
                <a:uLnTx/>
                <a:uFillTx/>
                <a:latin typeface="Calibri" panose="020F0502020204030204"/>
                <a:ea typeface="+mn-ea"/>
                <a:cs typeface="+mn-cs"/>
              </a:rPr>
              <a:t>Next </a:t>
            </a:r>
            <a:r>
              <a:rPr kumimoji="0" lang="en-US" sz="4800" b="1" i="0" u="none" strike="noStrike" kern="1200" cap="none" spc="0" normalizeH="0" baseline="0" noProof="0" dirty="0">
                <a:ln>
                  <a:noFill/>
                </a:ln>
                <a:solidFill>
                  <a:srgbClr val="CCFF33"/>
                </a:solidFill>
                <a:effectLst/>
                <a:uLnTx/>
                <a:uFillTx/>
                <a:latin typeface="Calibri" panose="020F0502020204030204"/>
                <a:ea typeface="+mn-ea"/>
                <a:cs typeface="+mn-cs"/>
              </a:rPr>
              <a:t>consider the evidence for it claiming to be God: "We [the popes] hold upon this earth the place of God Almighty."</a:t>
            </a:r>
            <a:br>
              <a:rPr kumimoji="0" lang="en-US" sz="4800" b="1" i="0" u="none" strike="noStrike" kern="1200" cap="none" spc="0" normalizeH="0" baseline="0" noProof="0" dirty="0">
                <a:ln>
                  <a:noFill/>
                </a:ln>
                <a:solidFill>
                  <a:srgbClr val="CCFF33"/>
                </a:solidFill>
                <a:effectLst/>
                <a:uLnTx/>
                <a:uFillTx/>
                <a:latin typeface="Calibri" panose="020F0502020204030204"/>
                <a:ea typeface="+mn-ea"/>
                <a:cs typeface="+mn-cs"/>
              </a:rPr>
            </a:b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
            </a:r>
            <a:b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99965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iterate type="lt">
                                    <p:tmPct val="10000"/>
                                  </p:iterate>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Rectangle 1"/>
          <p:cNvSpPr/>
          <p:nvPr/>
        </p:nvSpPr>
        <p:spPr>
          <a:xfrm>
            <a:off x="288758" y="180525"/>
            <a:ext cx="11754853" cy="686341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CCFF33"/>
                </a:solidFill>
                <a:effectLst/>
                <a:uLnTx/>
                <a:uFillTx/>
                <a:latin typeface="Calibri" panose="020F0502020204030204"/>
                <a:ea typeface="+mn-ea"/>
                <a:cs typeface="+mn-cs"/>
              </a:rPr>
              <a:t>Next </a:t>
            </a:r>
            <a:r>
              <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rPr>
              <a:t>consider the evidence for it claiming to be God: "We [the popes] hold upon this earth the place of God Almighty</a:t>
            </a:r>
            <a:r>
              <a:rPr kumimoji="0" lang="en-US" sz="4400" b="1" i="0" u="none" strike="noStrike" kern="1200" cap="none" spc="0" normalizeH="0" baseline="0" noProof="0" dirty="0" smtClean="0">
                <a:ln>
                  <a:noFill/>
                </a:ln>
                <a:solidFill>
                  <a:srgbClr val="CCFF33"/>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rPr>
              <a:t/>
            </a:r>
            <a:br>
              <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rPr>
            </a:br>
            <a:r>
              <a:rPr kumimoji="0" lang="en-US" sz="4400" b="1" i="1" u="none" strike="noStrike" kern="1200" cap="none" spc="0" normalizeH="0" baseline="30000" noProof="0" dirty="0" smtClean="0">
                <a:ln>
                  <a:noFill/>
                </a:ln>
                <a:solidFill>
                  <a:srgbClr val="CCFF33"/>
                </a:solidFill>
                <a:effectLst/>
                <a:uLnTx/>
                <a:uFillTx/>
                <a:latin typeface="Calibri" panose="020F0502020204030204"/>
                <a:ea typeface="+mn-ea"/>
                <a:cs typeface="+mn-cs"/>
              </a:rPr>
              <a:t>6</a:t>
            </a:r>
            <a:r>
              <a:rPr kumimoji="0" lang="en-US" sz="4400" b="1" i="0" u="none" strike="noStrike" kern="1200" cap="none" spc="0" normalizeH="0" baseline="0" noProof="0" dirty="0" smtClean="0">
                <a:ln>
                  <a:noFill/>
                </a:ln>
                <a:solidFill>
                  <a:srgbClr val="CCFF33"/>
                </a:solidFill>
                <a:effectLst/>
                <a:uLnTx/>
                <a:uFillTx/>
                <a:latin typeface="Calibri" panose="020F0502020204030204"/>
                <a:ea typeface="+mn-ea"/>
                <a:cs typeface="+mn-cs"/>
              </a:rPr>
              <a:t> </a:t>
            </a:r>
            <a:r>
              <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rPr>
              <a:t>Here is another: "The pope is not only the representative of Jesus Christ, but he is Jesus Christ, Himself, hidden under the veil of flesh."</a:t>
            </a:r>
            <a:br>
              <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rPr>
            </a:br>
            <a:endParaRPr kumimoji="0" lang="en-US" sz="4400" b="1" i="0" u="none" strike="noStrike" kern="1200" cap="none" spc="0" normalizeH="0" baseline="0" noProof="0" dirty="0" smtClean="0">
              <a:ln>
                <a:noFill/>
              </a:ln>
              <a:solidFill>
                <a:srgbClr val="CCFF33"/>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1" u="none" strike="noStrike" kern="1200" cap="none" spc="0" normalizeH="0" baseline="30000" noProof="0" dirty="0" smtClean="0">
                <a:ln>
                  <a:noFill/>
                </a:ln>
                <a:solidFill>
                  <a:srgbClr val="CCFF33"/>
                </a:solidFill>
                <a:effectLst/>
                <a:uLnTx/>
                <a:uFillTx/>
                <a:latin typeface="Calibri" panose="020F0502020204030204"/>
                <a:ea typeface="+mn-ea"/>
                <a:cs typeface="+mn-cs"/>
              </a:rPr>
              <a:t>7</a:t>
            </a:r>
            <a:r>
              <a:rPr kumimoji="0" lang="en-US" sz="4400" b="1" i="0" u="none" strike="noStrike" kern="1200" cap="none" spc="0" normalizeH="0" baseline="0" noProof="0" dirty="0" smtClean="0">
                <a:ln>
                  <a:noFill/>
                </a:ln>
                <a:solidFill>
                  <a:srgbClr val="CCFF33"/>
                </a:solidFill>
                <a:effectLst/>
                <a:uLnTx/>
                <a:uFillTx/>
                <a:latin typeface="Calibri" panose="020F0502020204030204"/>
                <a:ea typeface="+mn-ea"/>
                <a:cs typeface="+mn-cs"/>
              </a:rPr>
              <a:t> </a:t>
            </a:r>
            <a:r>
              <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rPr>
              <a:t>Its obvious this point, likewise, fits the papacy.</a:t>
            </a:r>
            <a:br>
              <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rPr>
            </a:br>
            <a:endPar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63698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iterate type="lt">
                                    <p:tmPct val="10000"/>
                                  </p:iterate>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nodeType="clickEffect">
                                  <p:stCondLst>
                                    <p:cond delay="0"/>
                                  </p:stCondLst>
                                  <p:iterate type="lt">
                                    <p:tmPct val="10000"/>
                                  </p:iterate>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Rectangle 1"/>
          <p:cNvSpPr/>
          <p:nvPr/>
        </p:nvSpPr>
        <p:spPr>
          <a:xfrm>
            <a:off x="437147" y="479134"/>
            <a:ext cx="11754853" cy="818685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CCFF33"/>
                </a:solidFill>
                <a:effectLst/>
                <a:uLnTx/>
                <a:uFillTx/>
                <a:latin typeface="Calibri" panose="020F0502020204030204"/>
                <a:ea typeface="+mn-ea"/>
                <a:cs typeface="+mn-cs"/>
              </a:rPr>
              <a:t>H</a:t>
            </a:r>
            <a:r>
              <a:rPr kumimoji="0" lang="en-US" sz="5400" b="1" i="0" u="none" strike="noStrike" kern="1200" cap="none" spc="0" normalizeH="0" baseline="0" noProof="0" dirty="0">
                <a:ln>
                  <a:noFill/>
                </a:ln>
                <a:solidFill>
                  <a:srgbClr val="CCFF33"/>
                </a:solidFill>
                <a:effectLst/>
                <a:uLnTx/>
                <a:uFillTx/>
                <a:latin typeface="Calibri" panose="020F0502020204030204"/>
                <a:ea typeface="+mn-ea"/>
                <a:cs typeface="+mn-cs"/>
              </a:rPr>
              <a:t>. </a:t>
            </a:r>
            <a:r>
              <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rPr>
              <a:t>It would speak "great words" of blasphemy "against the most High [God</a:t>
            </a:r>
            <a:r>
              <a:rPr kumimoji="0" lang="en-US" sz="4400" b="1" i="0" u="none" strike="noStrike" kern="1200" cap="none" spc="0" normalizeH="0" baseline="0" noProof="0" dirty="0" smtClean="0">
                <a:ln>
                  <a:noFill/>
                </a:ln>
                <a:solidFill>
                  <a:srgbClr val="CCFF33"/>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sng" strike="noStrike" kern="1200" cap="none" spc="0" normalizeH="0" baseline="0" noProof="0" dirty="0" smtClean="0">
                <a:ln>
                  <a:noFill/>
                </a:ln>
                <a:solidFill>
                  <a:srgbClr val="C00000"/>
                </a:solidFill>
                <a:effectLst/>
                <a:uLnTx/>
                <a:uFillTx/>
                <a:latin typeface="Calibri" panose="020F0502020204030204"/>
                <a:ea typeface="+mn-ea"/>
                <a:cs typeface="+mn-cs"/>
              </a:rPr>
              <a:t>Blasphemy </a:t>
            </a:r>
            <a:r>
              <a:rPr kumimoji="0" lang="en-US" sz="4400" b="1" i="0" u="sng" strike="noStrike" kern="1200" cap="none" spc="0" normalizeH="0" baseline="0" noProof="0" dirty="0">
                <a:ln>
                  <a:noFill/>
                </a:ln>
                <a:solidFill>
                  <a:srgbClr val="C00000"/>
                </a:solidFill>
                <a:effectLst/>
                <a:uLnTx/>
                <a:uFillTx/>
                <a:latin typeface="Calibri" panose="020F0502020204030204"/>
                <a:ea typeface="+mn-ea"/>
                <a:cs typeface="+mn-cs"/>
              </a:rPr>
              <a:t>has two definitions in Scripture:</a:t>
            </a:r>
            <a:br>
              <a:rPr kumimoji="0" lang="en-US" sz="4400" b="1" i="0" u="sng" strike="noStrike" kern="1200" cap="none" spc="0" normalizeH="0" baseline="0" noProof="0" dirty="0">
                <a:ln>
                  <a:noFill/>
                </a:ln>
                <a:solidFill>
                  <a:srgbClr val="C00000"/>
                </a:solidFill>
                <a:effectLst/>
                <a:uLnTx/>
                <a:uFillTx/>
                <a:latin typeface="Calibri" panose="020F0502020204030204"/>
                <a:ea typeface="+mn-ea"/>
                <a:cs typeface="+mn-cs"/>
              </a:rPr>
            </a:br>
            <a:endParaRPr kumimoji="0" lang="en-US" sz="4400" b="1" i="0" u="sng" strike="noStrike" kern="1200" cap="none" spc="0" normalizeH="0" baseline="0" noProof="0" dirty="0" smtClean="0">
              <a:ln>
                <a:noFill/>
              </a:ln>
              <a:solidFill>
                <a:srgbClr val="C0000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CCFF33"/>
                </a:solidFill>
                <a:effectLst/>
                <a:uLnTx/>
                <a:uFillTx/>
                <a:latin typeface="Calibri" panose="020F0502020204030204"/>
                <a:ea typeface="+mn-ea"/>
                <a:cs typeface="+mn-cs"/>
              </a:rPr>
              <a:t>1</a:t>
            </a:r>
            <a:r>
              <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rPr>
              <a:t>. Claiming to forgive sins (</a:t>
            </a:r>
            <a:r>
              <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hlinkClick r:id="rId3"/>
              </a:rPr>
              <a:t>Luke 5:21</a:t>
            </a:r>
            <a:r>
              <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rPr>
              <a:t>).</a:t>
            </a:r>
            <a:br>
              <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rPr>
            </a:br>
            <a:endParaRPr kumimoji="0" lang="en-US" sz="4400" b="1" i="0" u="none" strike="noStrike" kern="1200" cap="none" spc="0" normalizeH="0" baseline="0" noProof="0" dirty="0" smtClean="0">
              <a:ln>
                <a:noFill/>
              </a:ln>
              <a:solidFill>
                <a:srgbClr val="CCFF33"/>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CCFF33"/>
                </a:solidFill>
                <a:effectLst/>
                <a:uLnTx/>
                <a:uFillTx/>
                <a:latin typeface="Calibri" panose="020F0502020204030204"/>
                <a:ea typeface="+mn-ea"/>
                <a:cs typeface="+mn-cs"/>
              </a:rPr>
              <a:t>2</a:t>
            </a:r>
            <a:r>
              <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rPr>
              <a:t>. Claiming to be God (</a:t>
            </a:r>
            <a:r>
              <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hlinkClick r:id="rId4"/>
              </a:rPr>
              <a:t>John 10:33</a:t>
            </a:r>
            <a:r>
              <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rPr>
              <a:t>).</a:t>
            </a:r>
            <a:br>
              <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rPr>
            </a:br>
            <a:r>
              <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rPr>
              <a:t/>
            </a:r>
            <a:br>
              <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rPr>
            </a:br>
            <a:r>
              <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rPr>
              <a:t>Does this point fit the papacy? Yes! </a:t>
            </a:r>
            <a:br>
              <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rPr>
            </a:br>
            <a:r>
              <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rPr>
              <a:t/>
            </a:r>
            <a:br>
              <a:rPr kumimoji="0" lang="en-US" sz="4400" b="1" i="0" u="none" strike="noStrike" kern="1200" cap="none" spc="0" normalizeH="0" baseline="0" noProof="0" dirty="0">
                <a:ln>
                  <a:noFill/>
                </a:ln>
                <a:solidFill>
                  <a:srgbClr val="CCFF33"/>
                </a:solidFill>
                <a:effectLst/>
                <a:uLnTx/>
                <a:uFillTx/>
                <a:latin typeface="Calibri" panose="020F0502020204030204"/>
                <a:ea typeface="+mn-ea"/>
                <a:cs typeface="+mn-cs"/>
              </a:rPr>
            </a:br>
            <a:r>
              <a:rPr kumimoji="0" lang="en-US" sz="4400" b="1" i="0" u="none" strike="noStrike" kern="1200" cap="none" spc="0" normalizeH="0" baseline="0" noProof="0" dirty="0">
                <a:ln>
                  <a:noFill/>
                </a:ln>
                <a:solidFill>
                  <a:prstClr val="black"/>
                </a:solidFill>
                <a:effectLst/>
                <a:uLnTx/>
                <a:uFillTx/>
                <a:latin typeface="Calibri" panose="020F0502020204030204"/>
                <a:ea typeface="+mn-ea"/>
                <a:cs typeface="+mn-cs"/>
              </a:rPr>
              <a:t/>
            </a:r>
            <a:br>
              <a:rPr kumimoji="0" lang="en-US" sz="4400" b="1"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5285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iterate type="lt">
                                    <p:tmPct val="10000"/>
                                  </p:iterate>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iterate type="lt">
                                    <p:tmPct val="10000"/>
                                  </p:iterate>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nodeType="clickEffect">
                                  <p:stCondLst>
                                    <p:cond delay="0"/>
                                  </p:stCondLst>
                                  <p:iterate type="lt">
                                    <p:tmPct val="10000"/>
                                  </p:iterate>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Rectangle 1"/>
          <p:cNvSpPr/>
          <p:nvPr/>
        </p:nvSpPr>
        <p:spPr>
          <a:xfrm>
            <a:off x="437148" y="394692"/>
            <a:ext cx="11754852" cy="646330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CCFF33"/>
                </a:solidFill>
                <a:effectLst/>
                <a:uLnTx/>
                <a:uFillTx/>
                <a:latin typeface="Calibri" panose="020F0502020204030204"/>
                <a:ea typeface="+mn-ea"/>
                <a:cs typeface="+mn-cs"/>
              </a:rPr>
              <a:t>Let's first look at the evidence for it claiming to forgive sins: "Does the Priest truly forgive the sins, or does he only declare that they are remitted? The Priest does really and truly forgive the sins in virtue of the power given to him by Christ."</a:t>
            </a:r>
            <a:br>
              <a:rPr kumimoji="0" lang="en-US" sz="5400" b="1" i="0" u="none" strike="noStrike" kern="1200" cap="none" spc="0" normalizeH="0" baseline="0" noProof="0" dirty="0">
                <a:ln>
                  <a:noFill/>
                </a:ln>
                <a:solidFill>
                  <a:srgbClr val="CCFF33"/>
                </a:solidFill>
                <a:effectLst/>
                <a:uLnTx/>
                <a:uFillTx/>
                <a:latin typeface="Calibri" panose="020F0502020204030204"/>
                <a:ea typeface="+mn-ea"/>
                <a:cs typeface="+mn-cs"/>
              </a:rPr>
            </a:br>
            <a:endPar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6994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Rectangle 1"/>
          <p:cNvSpPr/>
          <p:nvPr/>
        </p:nvSpPr>
        <p:spPr>
          <a:xfrm>
            <a:off x="433137" y="271444"/>
            <a:ext cx="11670632" cy="674030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FFFF00"/>
                </a:solidFill>
                <a:effectLst/>
                <a:uLnTx/>
                <a:uFillTx/>
                <a:latin typeface="Calibri" panose="020F0502020204030204"/>
                <a:ea typeface="+mn-ea"/>
                <a:cs typeface="+mn-cs"/>
              </a:rPr>
              <a:t>It would "think to change times and laws." </a:t>
            </a:r>
            <a:br>
              <a:rPr kumimoji="0" lang="en-US" sz="4400" b="1" i="0" u="none" strike="noStrike" kern="1200" cap="none" spc="0" normalizeH="0" baseline="0" noProof="0" dirty="0" smtClean="0">
                <a:ln>
                  <a:noFill/>
                </a:ln>
                <a:solidFill>
                  <a:srgbClr val="FFFF00"/>
                </a:solidFill>
                <a:effectLst/>
                <a:uLnTx/>
                <a:uFillTx/>
                <a:latin typeface="Calibri" panose="020F0502020204030204"/>
                <a:ea typeface="+mn-ea"/>
                <a:cs typeface="+mn-cs"/>
              </a:rPr>
            </a:br>
            <a:r>
              <a:rPr kumimoji="0" lang="en-US" sz="4400" b="1" i="0" u="none" strike="noStrike" kern="1200" cap="none" spc="0" normalizeH="0" baseline="0" noProof="0" dirty="0" smtClean="0">
                <a:ln>
                  <a:noFill/>
                </a:ln>
                <a:solidFill>
                  <a:srgbClr val="FFFF00"/>
                </a:solidFill>
                <a:effectLst/>
                <a:uLnTx/>
                <a:uFillTx/>
                <a:latin typeface="Calibri" panose="020F0502020204030204"/>
                <a:ea typeface="+mn-ea"/>
                <a:cs typeface="+mn-cs"/>
              </a:rPr>
              <a:t>In a future Study Guide we will deal with the "times" of this point. It is a major topic and needs separate consideration. But what about changing the "laws"? </a:t>
            </a:r>
            <a:r>
              <a:rPr kumimoji="0" lang="en-US" sz="4400" b="1" i="1" u="none" strike="noStrike" kern="1200" cap="none" spc="0" normalizeH="0" baseline="0" noProof="0" dirty="0" smtClean="0">
                <a:ln>
                  <a:noFill/>
                </a:ln>
                <a:solidFill>
                  <a:srgbClr val="FFFF00"/>
                </a:solidFill>
                <a:effectLst/>
                <a:uLnTx/>
                <a:uFillTx/>
                <a:latin typeface="Calibri" panose="020F0502020204030204"/>
                <a:ea typeface="+mn-ea"/>
                <a:cs typeface="+mn-cs"/>
              </a:rPr>
              <a:t>The Amplified Bible</a:t>
            </a:r>
            <a:r>
              <a:rPr kumimoji="0" lang="en-US" sz="4400" b="1" i="0" u="none" strike="noStrike" kern="1200" cap="none" spc="0" normalizeH="0" baseline="0" noProof="0" dirty="0" smtClean="0">
                <a:ln>
                  <a:noFill/>
                </a:ln>
                <a:solidFill>
                  <a:srgbClr val="FFFF00"/>
                </a:solidFill>
                <a:effectLst/>
                <a:uLnTx/>
                <a:uFillTx/>
                <a:latin typeface="Calibri" panose="020F0502020204030204"/>
                <a:ea typeface="+mn-ea"/>
                <a:cs typeface="+mn-cs"/>
              </a:rPr>
              <a:t> translates "laws" as "the law." The reference is to changing God's law. Of course, no one can really change it, but has the papacy attempted to do so? The answer is "yes."</a:t>
            </a:r>
            <a:r>
              <a:rPr kumimoji="0" lang="en-US" sz="1800" b="0" i="0" u="none" strike="noStrike" kern="1200" cap="none" spc="0" normalizeH="0" baseline="0" noProof="0" dirty="0">
                <a:ln>
                  <a:noFill/>
                </a:ln>
                <a:solidFill>
                  <a:srgbClr val="FFFF00"/>
                </a:solidFill>
                <a:effectLst/>
                <a:uLnTx/>
                <a:uFillTx/>
                <a:latin typeface="Calibri" panose="020F0502020204030204"/>
                <a:ea typeface="+mn-ea"/>
                <a:cs typeface="+mn-cs"/>
              </a:rPr>
              <a:t/>
            </a:r>
            <a:br>
              <a:rPr kumimoji="0" lang="en-US" sz="1800" b="0" i="0" u="none" strike="noStrike" kern="1200" cap="none" spc="0" normalizeH="0" baseline="0" noProof="0" dirty="0">
                <a:ln>
                  <a:noFill/>
                </a:ln>
                <a:solidFill>
                  <a:srgbClr val="FFFF00"/>
                </a:solidFill>
                <a:effectLst/>
                <a:uLnTx/>
                <a:uFillTx/>
                <a:latin typeface="Calibri" panose="020F0502020204030204"/>
                <a:ea typeface="+mn-ea"/>
                <a:cs typeface="+mn-cs"/>
              </a:rPr>
            </a:b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r>
            <a:b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4406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Rectangle 1"/>
          <p:cNvSpPr/>
          <p:nvPr/>
        </p:nvSpPr>
        <p:spPr>
          <a:xfrm>
            <a:off x="328863" y="355665"/>
            <a:ext cx="11863137" cy="674030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00"/>
                </a:solidFill>
                <a:effectLst/>
                <a:uLnTx/>
                <a:uFillTx/>
                <a:latin typeface="Calibri" panose="020F0502020204030204"/>
                <a:ea typeface="+mn-ea"/>
                <a:cs typeface="+mn-cs"/>
              </a:rPr>
              <a:t>In its catechisms, the papacy has omitted the second commandment against veneration of images and has shortened the fourth commandment from 94 words to eight and divided the tenth commandment into two commandments. (Check this for yourself. Compare the Ten Commandments in any Catholic catechism with God's list of the commandments in </a:t>
            </a:r>
            <a:r>
              <a:rPr kumimoji="0" lang="en-US" sz="4400" b="1" i="0" u="none" strike="noStrike" kern="1200" cap="none" spc="0" normalizeH="0" baseline="0" noProof="0" dirty="0">
                <a:ln>
                  <a:noFill/>
                </a:ln>
                <a:solidFill>
                  <a:srgbClr val="FFFF00"/>
                </a:solidFill>
                <a:effectLst/>
                <a:uLnTx/>
                <a:uFillTx/>
                <a:latin typeface="Calibri" panose="020F0502020204030204"/>
                <a:ea typeface="+mn-ea"/>
                <a:cs typeface="+mn-cs"/>
                <a:hlinkClick r:id="rId3"/>
              </a:rPr>
              <a:t>Exodus 20:3-17</a:t>
            </a:r>
            <a:r>
              <a:rPr kumimoji="0" lang="en-US" sz="4400" b="1" i="0" u="none" strike="noStrike" kern="1200" cap="none" spc="0" normalizeH="0" baseline="0" noProof="0" dirty="0">
                <a:ln>
                  <a:noFill/>
                </a:ln>
                <a:solidFill>
                  <a:srgbClr val="FFFF00"/>
                </a:solidFill>
                <a:effectLst/>
                <a:uLnTx/>
                <a:uFillTx/>
                <a:latin typeface="Calibri" panose="020F0502020204030204"/>
                <a:ea typeface="+mn-ea"/>
                <a:cs typeface="+mn-cs"/>
              </a:rPr>
              <a:t>.)</a:t>
            </a:r>
            <a:br>
              <a:rPr kumimoji="0" lang="en-US" sz="4400" b="1" i="0" u="none" strike="noStrike" kern="1200" cap="none" spc="0" normalizeH="0" baseline="0" noProof="0" dirty="0">
                <a:ln>
                  <a:noFill/>
                </a:ln>
                <a:solidFill>
                  <a:srgbClr val="FFFF00"/>
                </a:solidFill>
                <a:effectLst/>
                <a:uLnTx/>
                <a:uFillTx/>
                <a:latin typeface="Calibri" panose="020F0502020204030204"/>
                <a:ea typeface="+mn-ea"/>
                <a:cs typeface="+mn-cs"/>
              </a:rPr>
            </a:b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r>
            <a:b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4633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Rectangle 1"/>
          <p:cNvSpPr/>
          <p:nvPr/>
        </p:nvSpPr>
        <p:spPr>
          <a:xfrm>
            <a:off x="108284" y="117693"/>
            <a:ext cx="12083716" cy="59093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00"/>
                </a:solidFill>
                <a:effectLst/>
                <a:uLnTx/>
                <a:uFillTx/>
                <a:latin typeface="Calibri" panose="020F0502020204030204"/>
                <a:ea typeface="+mn-ea"/>
                <a:cs typeface="+mn-cs"/>
              </a:rPr>
              <a:t>There is no doubt that the little horn power of Daniel chapter 7 (the Antichrist) is the papacy. No other organization could possibly fit these nine points. And incidentally, this is no new teaching. Every Reformer, without exception, spoke of the papacy as Antichrist. </a:t>
            </a:r>
            <a:r>
              <a:rPr kumimoji="0" lang="en-US" sz="5400" b="1" i="1" u="none" strike="noStrike" kern="1200" cap="none" spc="0" normalizeH="0" baseline="30000" noProof="0" dirty="0">
                <a:ln>
                  <a:noFill/>
                </a:ln>
                <a:solidFill>
                  <a:srgbClr val="FFFF00"/>
                </a:solidFill>
                <a:effectLst/>
                <a:uLnTx/>
                <a:uFillTx/>
                <a:latin typeface="Calibri" panose="020F0502020204030204"/>
                <a:ea typeface="+mn-ea"/>
                <a:cs typeface="+mn-cs"/>
              </a:rPr>
              <a:t>8</a:t>
            </a:r>
            <a:endParaRPr kumimoji="0" lang="en-US" sz="5400" b="1" i="0"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5974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879</Words>
  <Application>Microsoft Office PowerPoint</Application>
  <PresentationFormat>Widescreen</PresentationFormat>
  <Paragraphs>87</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Carlos sepulveda</dc:creator>
  <cp:lastModifiedBy>Carlos sepulveda</cp:lastModifiedBy>
  <cp:revision>1</cp:revision>
  <dcterms:created xsi:type="dcterms:W3CDTF">2015-12-18T03:46:23Z</dcterms:created>
  <dcterms:modified xsi:type="dcterms:W3CDTF">2015-12-18T03:47:17Z</dcterms:modified>
</cp:coreProperties>
</file>